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960" r:id="rId1"/>
  </p:sldMasterIdLst>
  <p:notesMasterIdLst>
    <p:notesMasterId r:id="rId120"/>
  </p:notesMasterIdLst>
  <p:sldIdLst>
    <p:sldId id="323" r:id="rId2"/>
    <p:sldId id="347" r:id="rId3"/>
    <p:sldId id="348" r:id="rId4"/>
    <p:sldId id="349" r:id="rId5"/>
    <p:sldId id="333" r:id="rId6"/>
    <p:sldId id="331" r:id="rId7"/>
    <p:sldId id="350" r:id="rId8"/>
    <p:sldId id="330" r:id="rId9"/>
    <p:sldId id="356" r:id="rId10"/>
    <p:sldId id="357" r:id="rId11"/>
    <p:sldId id="358" r:id="rId12"/>
    <p:sldId id="359" r:id="rId13"/>
    <p:sldId id="360" r:id="rId14"/>
    <p:sldId id="326" r:id="rId15"/>
    <p:sldId id="341" r:id="rId16"/>
    <p:sldId id="328" r:id="rId17"/>
    <p:sldId id="256" r:id="rId18"/>
    <p:sldId id="317" r:id="rId19"/>
    <p:sldId id="276" r:id="rId20"/>
    <p:sldId id="283" r:id="rId21"/>
    <p:sldId id="258" r:id="rId22"/>
    <p:sldId id="342" r:id="rId23"/>
    <p:sldId id="343" r:id="rId24"/>
    <p:sldId id="269" r:id="rId25"/>
    <p:sldId id="293" r:id="rId26"/>
    <p:sldId id="259" r:id="rId27"/>
    <p:sldId id="292" r:id="rId28"/>
    <p:sldId id="280" r:id="rId29"/>
    <p:sldId id="294" r:id="rId30"/>
    <p:sldId id="261" r:id="rId31"/>
    <p:sldId id="265" r:id="rId32"/>
    <p:sldId id="289" r:id="rId33"/>
    <p:sldId id="263" r:id="rId34"/>
    <p:sldId id="266" r:id="rId35"/>
    <p:sldId id="268" r:id="rId36"/>
    <p:sldId id="277" r:id="rId37"/>
    <p:sldId id="287" r:id="rId38"/>
    <p:sldId id="297" r:id="rId39"/>
    <p:sldId id="298" r:id="rId40"/>
    <p:sldId id="346" r:id="rId41"/>
    <p:sldId id="383" r:id="rId42"/>
    <p:sldId id="419" r:id="rId43"/>
    <p:sldId id="384" r:id="rId44"/>
    <p:sldId id="335" r:id="rId45"/>
    <p:sldId id="385" r:id="rId46"/>
    <p:sldId id="390" r:id="rId47"/>
    <p:sldId id="285" r:id="rId48"/>
    <p:sldId id="336" r:id="rId49"/>
    <p:sldId id="303" r:id="rId50"/>
    <p:sldId id="304" r:id="rId51"/>
    <p:sldId id="306" r:id="rId52"/>
    <p:sldId id="305" r:id="rId53"/>
    <p:sldId id="417" r:id="rId54"/>
    <p:sldId id="416" r:id="rId55"/>
    <p:sldId id="272" r:id="rId56"/>
    <p:sldId id="392" r:id="rId57"/>
    <p:sldId id="393" r:id="rId58"/>
    <p:sldId id="286" r:id="rId59"/>
    <p:sldId id="391" r:id="rId60"/>
    <p:sldId id="270" r:id="rId61"/>
    <p:sldId id="271" r:id="rId62"/>
    <p:sldId id="300" r:id="rId63"/>
    <p:sldId id="396" r:id="rId64"/>
    <p:sldId id="394" r:id="rId65"/>
    <p:sldId id="299" r:id="rId66"/>
    <p:sldId id="302" r:id="rId67"/>
    <p:sldId id="301" r:id="rId68"/>
    <p:sldId id="397" r:id="rId69"/>
    <p:sldId id="398" r:id="rId70"/>
    <p:sldId id="399" r:id="rId71"/>
    <p:sldId id="312" r:id="rId72"/>
    <p:sldId id="307" r:id="rId73"/>
    <p:sldId id="401" r:id="rId74"/>
    <p:sldId id="400" r:id="rId75"/>
    <p:sldId id="313" r:id="rId76"/>
    <p:sldId id="403" r:id="rId77"/>
    <p:sldId id="402" r:id="rId78"/>
    <p:sldId id="315" r:id="rId79"/>
    <p:sldId id="314" r:id="rId80"/>
    <p:sldId id="309" r:id="rId81"/>
    <p:sldId id="310" r:id="rId82"/>
    <p:sldId id="351" r:id="rId83"/>
    <p:sldId id="352" r:id="rId84"/>
    <p:sldId id="420" r:id="rId85"/>
    <p:sldId id="418" r:id="rId86"/>
    <p:sldId id="425" r:id="rId87"/>
    <p:sldId id="353" r:id="rId88"/>
    <p:sldId id="354" r:id="rId89"/>
    <p:sldId id="355" r:id="rId90"/>
    <p:sldId id="415" r:id="rId91"/>
    <p:sldId id="370" r:id="rId92"/>
    <p:sldId id="361" r:id="rId93"/>
    <p:sldId id="363" r:id="rId94"/>
    <p:sldId id="364" r:id="rId95"/>
    <p:sldId id="365" r:id="rId96"/>
    <p:sldId id="362" r:id="rId97"/>
    <p:sldId id="367" r:id="rId98"/>
    <p:sldId id="368" r:id="rId99"/>
    <p:sldId id="369" r:id="rId100"/>
    <p:sldId id="366" r:id="rId101"/>
    <p:sldId id="371" r:id="rId102"/>
    <p:sldId id="372" r:id="rId103"/>
    <p:sldId id="374" r:id="rId104"/>
    <p:sldId id="375" r:id="rId105"/>
    <p:sldId id="373" r:id="rId106"/>
    <p:sldId id="376" r:id="rId107"/>
    <p:sldId id="380" r:id="rId108"/>
    <p:sldId id="377" r:id="rId109"/>
    <p:sldId id="379" r:id="rId110"/>
    <p:sldId id="378" r:id="rId111"/>
    <p:sldId id="386" r:id="rId112"/>
    <p:sldId id="388" r:id="rId113"/>
    <p:sldId id="421" r:id="rId114"/>
    <p:sldId id="389" r:id="rId115"/>
    <p:sldId id="424" r:id="rId116"/>
    <p:sldId id="422" r:id="rId117"/>
    <p:sldId id="387" r:id="rId118"/>
    <p:sldId id="381" r:id="rId1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3333CC"/>
    <a:srgbClr val="000099"/>
    <a:srgbClr val="0000FF"/>
    <a:srgbClr val="0000CC"/>
    <a:srgbClr val="3399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368" autoAdjust="0"/>
    <p:restoredTop sz="94607" autoAdjust="0"/>
  </p:normalViewPr>
  <p:slideViewPr>
    <p:cSldViewPr>
      <p:cViewPr varScale="1">
        <p:scale>
          <a:sx n="69" d="100"/>
          <a:sy n="69" d="100"/>
        </p:scale>
        <p:origin x="-1626" y="-10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0F0A42-A403-4ED9-80F3-DC9FD40B6ABB}" type="doc">
      <dgm:prSet loTypeId="urn:microsoft.com/office/officeart/2005/8/layout/process1" loCatId="process" qsTypeId="urn:microsoft.com/office/officeart/2005/8/quickstyle/simple1" qsCatId="simple" csTypeId="urn:microsoft.com/office/officeart/2005/8/colors/accent1_2" csCatId="accent1" phldr="1"/>
      <dgm:spPr/>
    </dgm:pt>
    <dgm:pt modelId="{0E0450F3-42B7-4A02-8961-91CD2B0350A8}">
      <dgm:prSet phldrT="[Text]" custT="1"/>
      <dgm:spPr/>
      <dgm:t>
        <a:bodyPr/>
        <a:lstStyle/>
        <a:p>
          <a:r>
            <a:rPr lang="en-US" sz="2500" b="1" i="0" baseline="0" dirty="0" smtClean="0"/>
            <a:t>SENSORS</a:t>
          </a:r>
          <a:endParaRPr lang="en-US" sz="2500" b="1" i="0" baseline="0" dirty="0"/>
        </a:p>
      </dgm:t>
    </dgm:pt>
    <dgm:pt modelId="{3B799520-85FC-4DB2-A439-E7F1E3C97A78}" type="parTrans" cxnId="{87BECE18-F75F-4CD3-9D02-5734E62B1765}">
      <dgm:prSet/>
      <dgm:spPr/>
      <dgm:t>
        <a:bodyPr/>
        <a:lstStyle/>
        <a:p>
          <a:endParaRPr lang="en-US"/>
        </a:p>
      </dgm:t>
    </dgm:pt>
    <dgm:pt modelId="{3494AB65-C17C-4FEA-B572-055252BD7D34}" type="sibTrans" cxnId="{87BECE18-F75F-4CD3-9D02-5734E62B1765}">
      <dgm:prSet/>
      <dgm:spPr/>
      <dgm:t>
        <a:bodyPr/>
        <a:lstStyle/>
        <a:p>
          <a:endParaRPr lang="en-US"/>
        </a:p>
      </dgm:t>
    </dgm:pt>
    <dgm:pt modelId="{89AC644F-1D8C-436E-BAFF-29162A3141EE}">
      <dgm:prSet phldrT="[Text]" custT="1"/>
      <dgm:spPr/>
      <dgm:t>
        <a:bodyPr/>
        <a:lstStyle/>
        <a:p>
          <a:r>
            <a:rPr lang="en-US" sz="2500" b="1" i="0" baseline="0" dirty="0" smtClean="0"/>
            <a:t>MICRO</a:t>
          </a:r>
        </a:p>
        <a:p>
          <a:r>
            <a:rPr lang="en-US" sz="2500" b="1" i="0" baseline="0" dirty="0" smtClean="0"/>
            <a:t>CONTROLLER</a:t>
          </a:r>
          <a:endParaRPr lang="en-US" sz="2500" b="1" i="0" baseline="0" dirty="0"/>
        </a:p>
      </dgm:t>
    </dgm:pt>
    <dgm:pt modelId="{B0C52CFF-2E98-4A5D-8DF9-84FAE0F1BFE5}" type="parTrans" cxnId="{20286148-C548-4B4C-97FE-DCE090BE1A02}">
      <dgm:prSet/>
      <dgm:spPr/>
      <dgm:t>
        <a:bodyPr/>
        <a:lstStyle/>
        <a:p>
          <a:endParaRPr lang="en-US"/>
        </a:p>
      </dgm:t>
    </dgm:pt>
    <dgm:pt modelId="{35DAB4B2-C88C-4ADE-859C-9459F12B9BFA}" type="sibTrans" cxnId="{20286148-C548-4B4C-97FE-DCE090BE1A02}">
      <dgm:prSet/>
      <dgm:spPr/>
      <dgm:t>
        <a:bodyPr/>
        <a:lstStyle/>
        <a:p>
          <a:endParaRPr lang="en-US"/>
        </a:p>
      </dgm:t>
    </dgm:pt>
    <dgm:pt modelId="{3CE5CE34-2E4D-458A-AD7A-AB4683FC62FA}">
      <dgm:prSet phldrT="[Text]" custT="1"/>
      <dgm:spPr/>
      <dgm:t>
        <a:bodyPr/>
        <a:lstStyle/>
        <a:p>
          <a:r>
            <a:rPr lang="en-US" sz="2500" b="1" i="0" baseline="0" dirty="0" smtClean="0"/>
            <a:t>DAC</a:t>
          </a:r>
          <a:endParaRPr lang="en-US" sz="2500" b="1" i="0" baseline="0" dirty="0"/>
        </a:p>
      </dgm:t>
    </dgm:pt>
    <dgm:pt modelId="{7B7B2CC9-2D2A-47A8-BCD2-08E045B41F8B}" type="parTrans" cxnId="{A775442D-6ACA-4D1E-9E27-7EA60FD3D331}">
      <dgm:prSet/>
      <dgm:spPr/>
      <dgm:t>
        <a:bodyPr/>
        <a:lstStyle/>
        <a:p>
          <a:endParaRPr lang="en-US"/>
        </a:p>
      </dgm:t>
    </dgm:pt>
    <dgm:pt modelId="{7AA55A79-9FCB-480B-8912-957978E64CC0}" type="sibTrans" cxnId="{A775442D-6ACA-4D1E-9E27-7EA60FD3D331}">
      <dgm:prSet/>
      <dgm:spPr/>
      <dgm:t>
        <a:bodyPr/>
        <a:lstStyle/>
        <a:p>
          <a:endParaRPr lang="en-US"/>
        </a:p>
      </dgm:t>
    </dgm:pt>
    <dgm:pt modelId="{61130BC3-2D26-46F0-8A69-304E14CA38CE}">
      <dgm:prSet phldrT="[Text]" custT="1"/>
      <dgm:spPr/>
      <dgm:t>
        <a:bodyPr/>
        <a:lstStyle/>
        <a:p>
          <a:r>
            <a:rPr lang="en-US" sz="2500" b="1" i="0" baseline="0" dirty="0" smtClean="0"/>
            <a:t>ADC</a:t>
          </a:r>
          <a:endParaRPr lang="en-US" sz="2500" b="1" i="0" baseline="0" dirty="0"/>
        </a:p>
      </dgm:t>
    </dgm:pt>
    <dgm:pt modelId="{5F586244-F96C-47E5-A2F9-D76418537E2B}" type="parTrans" cxnId="{B8D4C13D-24D6-4CD9-9196-2B3016F2154F}">
      <dgm:prSet/>
      <dgm:spPr/>
      <dgm:t>
        <a:bodyPr/>
        <a:lstStyle/>
        <a:p>
          <a:endParaRPr lang="en-US"/>
        </a:p>
      </dgm:t>
    </dgm:pt>
    <dgm:pt modelId="{7B07D047-0069-4D7B-9E2E-27DE948B5871}" type="sibTrans" cxnId="{B8D4C13D-24D6-4CD9-9196-2B3016F2154F}">
      <dgm:prSet/>
      <dgm:spPr/>
      <dgm:t>
        <a:bodyPr/>
        <a:lstStyle/>
        <a:p>
          <a:endParaRPr lang="en-US"/>
        </a:p>
      </dgm:t>
    </dgm:pt>
    <dgm:pt modelId="{C2FD2E73-5E52-4A6D-BEBA-C72EE0DEF42D}">
      <dgm:prSet phldrT="[Text]" custT="1"/>
      <dgm:spPr/>
      <dgm:t>
        <a:bodyPr/>
        <a:lstStyle/>
        <a:p>
          <a:r>
            <a:rPr lang="en-US" sz="2500" b="1" i="0" baseline="0" dirty="0" smtClean="0"/>
            <a:t>ACTUATORS</a:t>
          </a:r>
          <a:endParaRPr lang="en-US" sz="2500" b="1" i="0" baseline="0" dirty="0"/>
        </a:p>
      </dgm:t>
    </dgm:pt>
    <dgm:pt modelId="{C6E25582-9F11-4480-8471-651E8CD4046F}" type="parTrans" cxnId="{C73785A0-F9B5-43ED-8DB0-30A8404E00A3}">
      <dgm:prSet/>
      <dgm:spPr/>
      <dgm:t>
        <a:bodyPr/>
        <a:lstStyle/>
        <a:p>
          <a:endParaRPr lang="en-US"/>
        </a:p>
      </dgm:t>
    </dgm:pt>
    <dgm:pt modelId="{29982AE2-B101-40E8-A9FD-90470D37E731}" type="sibTrans" cxnId="{C73785A0-F9B5-43ED-8DB0-30A8404E00A3}">
      <dgm:prSet/>
      <dgm:spPr/>
      <dgm:t>
        <a:bodyPr/>
        <a:lstStyle/>
        <a:p>
          <a:endParaRPr lang="en-US"/>
        </a:p>
      </dgm:t>
    </dgm:pt>
    <dgm:pt modelId="{6C155260-EB28-4D1C-8AAC-BE861D9F1BD3}" type="pres">
      <dgm:prSet presAssocID="{CB0F0A42-A403-4ED9-80F3-DC9FD40B6ABB}" presName="Name0" presStyleCnt="0">
        <dgm:presLayoutVars>
          <dgm:dir/>
          <dgm:resizeHandles val="exact"/>
        </dgm:presLayoutVars>
      </dgm:prSet>
      <dgm:spPr/>
    </dgm:pt>
    <dgm:pt modelId="{6F9B642B-2B3E-4B58-A963-DAE1731D3428}" type="pres">
      <dgm:prSet presAssocID="{0E0450F3-42B7-4A02-8961-91CD2B0350A8}" presName="node" presStyleLbl="node1" presStyleIdx="0" presStyleCnt="5" custScaleX="169680">
        <dgm:presLayoutVars>
          <dgm:bulletEnabled val="1"/>
        </dgm:presLayoutVars>
      </dgm:prSet>
      <dgm:spPr/>
      <dgm:t>
        <a:bodyPr/>
        <a:lstStyle/>
        <a:p>
          <a:endParaRPr lang="en-US"/>
        </a:p>
      </dgm:t>
    </dgm:pt>
    <dgm:pt modelId="{053DBEEC-CA1F-4CC3-A960-620A17443C2E}" type="pres">
      <dgm:prSet presAssocID="{3494AB65-C17C-4FEA-B572-055252BD7D34}" presName="sibTrans" presStyleLbl="sibTrans2D1" presStyleIdx="0" presStyleCnt="4"/>
      <dgm:spPr/>
      <dgm:t>
        <a:bodyPr/>
        <a:lstStyle/>
        <a:p>
          <a:endParaRPr lang="en-US"/>
        </a:p>
      </dgm:t>
    </dgm:pt>
    <dgm:pt modelId="{325CE9CE-1ACC-44AF-83DE-7528A84A4945}" type="pres">
      <dgm:prSet presAssocID="{3494AB65-C17C-4FEA-B572-055252BD7D34}" presName="connectorText" presStyleLbl="sibTrans2D1" presStyleIdx="0" presStyleCnt="4"/>
      <dgm:spPr/>
      <dgm:t>
        <a:bodyPr/>
        <a:lstStyle/>
        <a:p>
          <a:endParaRPr lang="en-US"/>
        </a:p>
      </dgm:t>
    </dgm:pt>
    <dgm:pt modelId="{F9E8B9C2-E97E-4212-BB3B-493A05A667E2}" type="pres">
      <dgm:prSet presAssocID="{61130BC3-2D26-46F0-8A69-304E14CA38CE}" presName="node" presStyleLbl="node1" presStyleIdx="1" presStyleCnt="5" custLinFactNeighborX="-29475" custLinFactNeighborY="755">
        <dgm:presLayoutVars>
          <dgm:bulletEnabled val="1"/>
        </dgm:presLayoutVars>
      </dgm:prSet>
      <dgm:spPr/>
      <dgm:t>
        <a:bodyPr/>
        <a:lstStyle/>
        <a:p>
          <a:endParaRPr lang="en-US"/>
        </a:p>
      </dgm:t>
    </dgm:pt>
    <dgm:pt modelId="{44BCFC6D-B90F-4C8D-B68B-5923A1BB4FB8}" type="pres">
      <dgm:prSet presAssocID="{7B07D047-0069-4D7B-9E2E-27DE948B5871}" presName="sibTrans" presStyleLbl="sibTrans2D1" presStyleIdx="1" presStyleCnt="4"/>
      <dgm:spPr/>
      <dgm:t>
        <a:bodyPr/>
        <a:lstStyle/>
        <a:p>
          <a:endParaRPr lang="en-US"/>
        </a:p>
      </dgm:t>
    </dgm:pt>
    <dgm:pt modelId="{EB52D6FA-99E1-48EC-95AF-B758FA0386BB}" type="pres">
      <dgm:prSet presAssocID="{7B07D047-0069-4D7B-9E2E-27DE948B5871}" presName="connectorText" presStyleLbl="sibTrans2D1" presStyleIdx="1" presStyleCnt="4"/>
      <dgm:spPr/>
      <dgm:t>
        <a:bodyPr/>
        <a:lstStyle/>
        <a:p>
          <a:endParaRPr lang="en-US"/>
        </a:p>
      </dgm:t>
    </dgm:pt>
    <dgm:pt modelId="{EBAF8EEA-F8E9-4F6E-A61C-E7CE0FE7DDF5}" type="pres">
      <dgm:prSet presAssocID="{89AC644F-1D8C-436E-BAFF-29162A3141EE}" presName="node" presStyleLbl="node1" presStyleIdx="2" presStyleCnt="5" custScaleX="254419" custLinFactNeighborX="-30204" custLinFactNeighborY="779">
        <dgm:presLayoutVars>
          <dgm:bulletEnabled val="1"/>
        </dgm:presLayoutVars>
      </dgm:prSet>
      <dgm:spPr/>
      <dgm:t>
        <a:bodyPr/>
        <a:lstStyle/>
        <a:p>
          <a:endParaRPr lang="en-US"/>
        </a:p>
      </dgm:t>
    </dgm:pt>
    <dgm:pt modelId="{0E550C01-62FF-48D6-8DA8-CD7578D15FA5}" type="pres">
      <dgm:prSet presAssocID="{35DAB4B2-C88C-4ADE-859C-9459F12B9BFA}" presName="sibTrans" presStyleLbl="sibTrans2D1" presStyleIdx="2" presStyleCnt="4"/>
      <dgm:spPr/>
      <dgm:t>
        <a:bodyPr/>
        <a:lstStyle/>
        <a:p>
          <a:endParaRPr lang="en-US"/>
        </a:p>
      </dgm:t>
    </dgm:pt>
    <dgm:pt modelId="{31ECF889-7301-45EC-B97D-DCE9951FDC89}" type="pres">
      <dgm:prSet presAssocID="{35DAB4B2-C88C-4ADE-859C-9459F12B9BFA}" presName="connectorText" presStyleLbl="sibTrans2D1" presStyleIdx="2" presStyleCnt="4"/>
      <dgm:spPr/>
      <dgm:t>
        <a:bodyPr/>
        <a:lstStyle/>
        <a:p>
          <a:endParaRPr lang="en-US"/>
        </a:p>
      </dgm:t>
    </dgm:pt>
    <dgm:pt modelId="{34D265D3-E3B8-4E2E-9890-45884188AFA1}" type="pres">
      <dgm:prSet presAssocID="{3CE5CE34-2E4D-458A-AD7A-AB4683FC62FA}" presName="node" presStyleLbl="node1" presStyleIdx="3" presStyleCnt="5" custLinFactNeighborX="-78898" custLinFactNeighborY="-4900">
        <dgm:presLayoutVars>
          <dgm:bulletEnabled val="1"/>
        </dgm:presLayoutVars>
      </dgm:prSet>
      <dgm:spPr/>
      <dgm:t>
        <a:bodyPr/>
        <a:lstStyle/>
        <a:p>
          <a:endParaRPr lang="en-US"/>
        </a:p>
      </dgm:t>
    </dgm:pt>
    <dgm:pt modelId="{6BC3493B-BD54-4FFE-A9B4-EA872DCC61AB}" type="pres">
      <dgm:prSet presAssocID="{7AA55A79-9FCB-480B-8912-957978E64CC0}" presName="sibTrans" presStyleLbl="sibTrans2D1" presStyleIdx="3" presStyleCnt="4"/>
      <dgm:spPr/>
      <dgm:t>
        <a:bodyPr/>
        <a:lstStyle/>
        <a:p>
          <a:endParaRPr lang="en-US"/>
        </a:p>
      </dgm:t>
    </dgm:pt>
    <dgm:pt modelId="{A4827D0F-B684-4B9E-9BAE-C08C02914DEE}" type="pres">
      <dgm:prSet presAssocID="{7AA55A79-9FCB-480B-8912-957978E64CC0}" presName="connectorText" presStyleLbl="sibTrans2D1" presStyleIdx="3" presStyleCnt="4"/>
      <dgm:spPr/>
      <dgm:t>
        <a:bodyPr/>
        <a:lstStyle/>
        <a:p>
          <a:endParaRPr lang="en-US"/>
        </a:p>
      </dgm:t>
    </dgm:pt>
    <dgm:pt modelId="{F0499882-8A85-4327-AEFF-029A89D8D929}" type="pres">
      <dgm:prSet presAssocID="{C2FD2E73-5E52-4A6D-BEBA-C72EE0DEF42D}" presName="node" presStyleLbl="node1" presStyleIdx="4" presStyleCnt="5" custScaleX="216953" custLinFactNeighborX="-70043" custLinFactNeighborY="779">
        <dgm:presLayoutVars>
          <dgm:bulletEnabled val="1"/>
        </dgm:presLayoutVars>
      </dgm:prSet>
      <dgm:spPr/>
      <dgm:t>
        <a:bodyPr/>
        <a:lstStyle/>
        <a:p>
          <a:endParaRPr lang="en-US"/>
        </a:p>
      </dgm:t>
    </dgm:pt>
  </dgm:ptLst>
  <dgm:cxnLst>
    <dgm:cxn modelId="{29A109A9-286F-4A01-9534-E2303BBBD8ED}" type="presOf" srcId="{7AA55A79-9FCB-480B-8912-957978E64CC0}" destId="{A4827D0F-B684-4B9E-9BAE-C08C02914DEE}" srcOrd="1" destOrd="0" presId="urn:microsoft.com/office/officeart/2005/8/layout/process1"/>
    <dgm:cxn modelId="{676EAA06-25D8-4DE5-BBDF-DA4EB0663375}" type="presOf" srcId="{3494AB65-C17C-4FEA-B572-055252BD7D34}" destId="{325CE9CE-1ACC-44AF-83DE-7528A84A4945}" srcOrd="1" destOrd="0" presId="urn:microsoft.com/office/officeart/2005/8/layout/process1"/>
    <dgm:cxn modelId="{468F483D-9081-4D90-B0F3-BD403E9B318C}" type="presOf" srcId="{35DAB4B2-C88C-4ADE-859C-9459F12B9BFA}" destId="{0E550C01-62FF-48D6-8DA8-CD7578D15FA5}" srcOrd="0" destOrd="0" presId="urn:microsoft.com/office/officeart/2005/8/layout/process1"/>
    <dgm:cxn modelId="{C73785A0-F9B5-43ED-8DB0-30A8404E00A3}" srcId="{CB0F0A42-A403-4ED9-80F3-DC9FD40B6ABB}" destId="{C2FD2E73-5E52-4A6D-BEBA-C72EE0DEF42D}" srcOrd="4" destOrd="0" parTransId="{C6E25582-9F11-4480-8471-651E8CD4046F}" sibTransId="{29982AE2-B101-40E8-A9FD-90470D37E731}"/>
    <dgm:cxn modelId="{43EEF693-1D12-4B93-BCBF-1C49403BD72F}" type="presOf" srcId="{CB0F0A42-A403-4ED9-80F3-DC9FD40B6ABB}" destId="{6C155260-EB28-4D1C-8AAC-BE861D9F1BD3}" srcOrd="0" destOrd="0" presId="urn:microsoft.com/office/officeart/2005/8/layout/process1"/>
    <dgm:cxn modelId="{A775442D-6ACA-4D1E-9E27-7EA60FD3D331}" srcId="{CB0F0A42-A403-4ED9-80F3-DC9FD40B6ABB}" destId="{3CE5CE34-2E4D-458A-AD7A-AB4683FC62FA}" srcOrd="3" destOrd="0" parTransId="{7B7B2CC9-2D2A-47A8-BCD2-08E045B41F8B}" sibTransId="{7AA55A79-9FCB-480B-8912-957978E64CC0}"/>
    <dgm:cxn modelId="{AB2AC0D8-E818-4E93-AC3E-834E20336A14}" type="presOf" srcId="{7B07D047-0069-4D7B-9E2E-27DE948B5871}" destId="{EB52D6FA-99E1-48EC-95AF-B758FA0386BB}" srcOrd="1" destOrd="0" presId="urn:microsoft.com/office/officeart/2005/8/layout/process1"/>
    <dgm:cxn modelId="{3C896F49-6560-4409-8619-CAED1E104E12}" type="presOf" srcId="{35DAB4B2-C88C-4ADE-859C-9459F12B9BFA}" destId="{31ECF889-7301-45EC-B97D-DCE9951FDC89}" srcOrd="1" destOrd="0" presId="urn:microsoft.com/office/officeart/2005/8/layout/process1"/>
    <dgm:cxn modelId="{B8D4C13D-24D6-4CD9-9196-2B3016F2154F}" srcId="{CB0F0A42-A403-4ED9-80F3-DC9FD40B6ABB}" destId="{61130BC3-2D26-46F0-8A69-304E14CA38CE}" srcOrd="1" destOrd="0" parTransId="{5F586244-F96C-47E5-A2F9-D76418537E2B}" sibTransId="{7B07D047-0069-4D7B-9E2E-27DE948B5871}"/>
    <dgm:cxn modelId="{20286148-C548-4B4C-97FE-DCE090BE1A02}" srcId="{CB0F0A42-A403-4ED9-80F3-DC9FD40B6ABB}" destId="{89AC644F-1D8C-436E-BAFF-29162A3141EE}" srcOrd="2" destOrd="0" parTransId="{B0C52CFF-2E98-4A5D-8DF9-84FAE0F1BFE5}" sibTransId="{35DAB4B2-C88C-4ADE-859C-9459F12B9BFA}"/>
    <dgm:cxn modelId="{D6E8D71E-39D0-432D-BB56-E6963C19CBD3}" type="presOf" srcId="{61130BC3-2D26-46F0-8A69-304E14CA38CE}" destId="{F9E8B9C2-E97E-4212-BB3B-493A05A667E2}" srcOrd="0" destOrd="0" presId="urn:microsoft.com/office/officeart/2005/8/layout/process1"/>
    <dgm:cxn modelId="{C775757A-6583-40F8-9DC6-439FDA1DE841}" type="presOf" srcId="{7AA55A79-9FCB-480B-8912-957978E64CC0}" destId="{6BC3493B-BD54-4FFE-A9B4-EA872DCC61AB}" srcOrd="0" destOrd="0" presId="urn:microsoft.com/office/officeart/2005/8/layout/process1"/>
    <dgm:cxn modelId="{EE8C0151-B411-4AE2-87EA-CF3B25E9E59F}" type="presOf" srcId="{C2FD2E73-5E52-4A6D-BEBA-C72EE0DEF42D}" destId="{F0499882-8A85-4327-AEFF-029A89D8D929}" srcOrd="0" destOrd="0" presId="urn:microsoft.com/office/officeart/2005/8/layout/process1"/>
    <dgm:cxn modelId="{7ABEFBDC-E43A-4A37-A6C2-D92ED88A729E}" type="presOf" srcId="{89AC644F-1D8C-436E-BAFF-29162A3141EE}" destId="{EBAF8EEA-F8E9-4F6E-A61C-E7CE0FE7DDF5}" srcOrd="0" destOrd="0" presId="urn:microsoft.com/office/officeart/2005/8/layout/process1"/>
    <dgm:cxn modelId="{1F746769-E614-4FF5-A6C3-09A374B5D276}" type="presOf" srcId="{7B07D047-0069-4D7B-9E2E-27DE948B5871}" destId="{44BCFC6D-B90F-4C8D-B68B-5923A1BB4FB8}" srcOrd="0" destOrd="0" presId="urn:microsoft.com/office/officeart/2005/8/layout/process1"/>
    <dgm:cxn modelId="{24B8E1A5-50B9-4612-9FA0-F1B3CE769A00}" type="presOf" srcId="{3CE5CE34-2E4D-458A-AD7A-AB4683FC62FA}" destId="{34D265D3-E3B8-4E2E-9890-45884188AFA1}" srcOrd="0" destOrd="0" presId="urn:microsoft.com/office/officeart/2005/8/layout/process1"/>
    <dgm:cxn modelId="{364A8FB3-98B1-45EB-A374-8D8827B591DB}" type="presOf" srcId="{0E0450F3-42B7-4A02-8961-91CD2B0350A8}" destId="{6F9B642B-2B3E-4B58-A963-DAE1731D3428}" srcOrd="0" destOrd="0" presId="urn:microsoft.com/office/officeart/2005/8/layout/process1"/>
    <dgm:cxn modelId="{1BF96895-1660-4BBE-B63A-1679DD0B4E94}" type="presOf" srcId="{3494AB65-C17C-4FEA-B572-055252BD7D34}" destId="{053DBEEC-CA1F-4CC3-A960-620A17443C2E}" srcOrd="0" destOrd="0" presId="urn:microsoft.com/office/officeart/2005/8/layout/process1"/>
    <dgm:cxn modelId="{87BECE18-F75F-4CD3-9D02-5734E62B1765}" srcId="{CB0F0A42-A403-4ED9-80F3-DC9FD40B6ABB}" destId="{0E0450F3-42B7-4A02-8961-91CD2B0350A8}" srcOrd="0" destOrd="0" parTransId="{3B799520-85FC-4DB2-A439-E7F1E3C97A78}" sibTransId="{3494AB65-C17C-4FEA-B572-055252BD7D34}"/>
    <dgm:cxn modelId="{EA0F7DAB-1402-4F25-B815-C2A37EB5439D}" type="presParOf" srcId="{6C155260-EB28-4D1C-8AAC-BE861D9F1BD3}" destId="{6F9B642B-2B3E-4B58-A963-DAE1731D3428}" srcOrd="0" destOrd="0" presId="urn:microsoft.com/office/officeart/2005/8/layout/process1"/>
    <dgm:cxn modelId="{888185E5-7B49-4998-B9B0-4C6B241CF0DC}" type="presParOf" srcId="{6C155260-EB28-4D1C-8AAC-BE861D9F1BD3}" destId="{053DBEEC-CA1F-4CC3-A960-620A17443C2E}" srcOrd="1" destOrd="0" presId="urn:microsoft.com/office/officeart/2005/8/layout/process1"/>
    <dgm:cxn modelId="{C570FBF7-FD10-4979-8F58-6A7BEA7BF57D}" type="presParOf" srcId="{053DBEEC-CA1F-4CC3-A960-620A17443C2E}" destId="{325CE9CE-1ACC-44AF-83DE-7528A84A4945}" srcOrd="0" destOrd="0" presId="urn:microsoft.com/office/officeart/2005/8/layout/process1"/>
    <dgm:cxn modelId="{DF6ECC0C-D89F-4496-AB17-0FD96ABBE643}" type="presParOf" srcId="{6C155260-EB28-4D1C-8AAC-BE861D9F1BD3}" destId="{F9E8B9C2-E97E-4212-BB3B-493A05A667E2}" srcOrd="2" destOrd="0" presId="urn:microsoft.com/office/officeart/2005/8/layout/process1"/>
    <dgm:cxn modelId="{40613BC7-C8CE-4B8B-8277-5908887D83F1}" type="presParOf" srcId="{6C155260-EB28-4D1C-8AAC-BE861D9F1BD3}" destId="{44BCFC6D-B90F-4C8D-B68B-5923A1BB4FB8}" srcOrd="3" destOrd="0" presId="urn:microsoft.com/office/officeart/2005/8/layout/process1"/>
    <dgm:cxn modelId="{232011DE-788F-4ADB-BF19-91FD8436AF04}" type="presParOf" srcId="{44BCFC6D-B90F-4C8D-B68B-5923A1BB4FB8}" destId="{EB52D6FA-99E1-48EC-95AF-B758FA0386BB}" srcOrd="0" destOrd="0" presId="urn:microsoft.com/office/officeart/2005/8/layout/process1"/>
    <dgm:cxn modelId="{99E2A236-2992-4EB8-BC05-D72123EDCADA}" type="presParOf" srcId="{6C155260-EB28-4D1C-8AAC-BE861D9F1BD3}" destId="{EBAF8EEA-F8E9-4F6E-A61C-E7CE0FE7DDF5}" srcOrd="4" destOrd="0" presId="urn:microsoft.com/office/officeart/2005/8/layout/process1"/>
    <dgm:cxn modelId="{380FC733-D896-487F-8B31-5BF177B944D2}" type="presParOf" srcId="{6C155260-EB28-4D1C-8AAC-BE861D9F1BD3}" destId="{0E550C01-62FF-48D6-8DA8-CD7578D15FA5}" srcOrd="5" destOrd="0" presId="urn:microsoft.com/office/officeart/2005/8/layout/process1"/>
    <dgm:cxn modelId="{1B4445A5-BCC1-4897-B295-671D9769E0AD}" type="presParOf" srcId="{0E550C01-62FF-48D6-8DA8-CD7578D15FA5}" destId="{31ECF889-7301-45EC-B97D-DCE9951FDC89}" srcOrd="0" destOrd="0" presId="urn:microsoft.com/office/officeart/2005/8/layout/process1"/>
    <dgm:cxn modelId="{317F54BB-7432-4C17-BA1C-9DDBC87FAABC}" type="presParOf" srcId="{6C155260-EB28-4D1C-8AAC-BE861D9F1BD3}" destId="{34D265D3-E3B8-4E2E-9890-45884188AFA1}" srcOrd="6" destOrd="0" presId="urn:microsoft.com/office/officeart/2005/8/layout/process1"/>
    <dgm:cxn modelId="{6E8C3E48-F1D6-4CC5-A242-C6A47D33B3A2}" type="presParOf" srcId="{6C155260-EB28-4D1C-8AAC-BE861D9F1BD3}" destId="{6BC3493B-BD54-4FFE-A9B4-EA872DCC61AB}" srcOrd="7" destOrd="0" presId="urn:microsoft.com/office/officeart/2005/8/layout/process1"/>
    <dgm:cxn modelId="{3188FD29-659A-4A3B-943A-985331B1FF30}" type="presParOf" srcId="{6BC3493B-BD54-4FFE-A9B4-EA872DCC61AB}" destId="{A4827D0F-B684-4B9E-9BAE-C08C02914DEE}" srcOrd="0" destOrd="0" presId="urn:microsoft.com/office/officeart/2005/8/layout/process1"/>
    <dgm:cxn modelId="{88C54839-F607-41C4-B5F6-0B0FBCFADDEB}" type="presParOf" srcId="{6C155260-EB28-4D1C-8AAC-BE861D9F1BD3}" destId="{F0499882-8A85-4327-AEFF-029A89D8D929}" srcOrd="8" destOrd="0" presId="urn:microsoft.com/office/officeart/2005/8/layout/process1"/>
  </dgm:cxnLst>
  <dgm:bg/>
  <dgm:whole/>
</dgm:dataModel>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B9A07E-719D-43BA-B0F8-D71603091EE7}" type="datetimeFigureOut">
              <a:rPr lang="en-US" smtClean="0"/>
              <a:pPr/>
              <a:t>3/16/2021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5A19DD-DB01-4403-A64F-466DF8551A82}" type="slidenum">
              <a:rPr lang="en-US" smtClean="0"/>
              <a:pPr/>
              <a:t>‹#›</a:t>
            </a:fld>
            <a:endParaRPr lang="en-US"/>
          </a:p>
        </p:txBody>
      </p:sp>
    </p:spTree>
    <p:extLst>
      <p:ext uri="{BB962C8B-B14F-4D97-AF65-F5344CB8AC3E}">
        <p14:creationId xmlns:p14="http://schemas.microsoft.com/office/powerpoint/2010/main" xmlns="" val="1275161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British entrepreneur Kevin Ashton first coined the term in 1999 while working at Auto-ID Labs (originally called Auto-ID centers - referring to a global network of Radio-frequency identification (RFID) connected objects).[10] Typically, </a:t>
            </a:r>
            <a:r>
              <a:rPr lang="en-US" dirty="0" err="1" smtClean="0"/>
              <a:t>IoT</a:t>
            </a:r>
            <a:r>
              <a:rPr lang="en-US" dirty="0" smtClean="0"/>
              <a:t> is expected to offer advanced connectivity of devices, systems, and services that goes beyond machine-to-machine communications (M2M) and covers a variety of protocols, domains, and applications.[11] The interconnection of these embedded devices (including smart objects), is expected to usher in automation in nearly all fields, while also enabling advanced applications like a Smart Grid,[12] and expanding to the areas such as smart cities.</a:t>
            </a:r>
          </a:p>
          <a:p>
            <a:endParaRPr lang="en-US" dirty="0" smtClean="0"/>
          </a:p>
          <a:p>
            <a:r>
              <a:rPr lang="en-US" dirty="0" smtClean="0"/>
              <a:t>Cisco Systems refers</a:t>
            </a:r>
            <a:r>
              <a:rPr lang="en-US" baseline="0" dirty="0" smtClean="0"/>
              <a:t> to </a:t>
            </a:r>
            <a:r>
              <a:rPr lang="en-US" baseline="0" dirty="0" err="1" smtClean="0"/>
              <a:t>IoT</a:t>
            </a:r>
            <a:r>
              <a:rPr lang="en-US" baseline="0" dirty="0" smtClean="0"/>
              <a:t> as the “Internet of Everything”…</a:t>
            </a:r>
          </a:p>
          <a:p>
            <a:endParaRPr lang="en-US" baseline="0" dirty="0" smtClean="0"/>
          </a:p>
          <a:p>
            <a:r>
              <a:rPr lang="en-US" baseline="0" dirty="0" smtClean="0"/>
              <a:t>Bruce </a:t>
            </a:r>
            <a:r>
              <a:rPr lang="en-US" baseline="0" dirty="0" err="1" smtClean="0"/>
              <a:t>Schinerer</a:t>
            </a:r>
            <a:r>
              <a:rPr lang="en-US" baseline="0" dirty="0" smtClean="0"/>
              <a:t> recently referred to two new colloquial terms – World Spanning Robot and Benign Organization. There is also the term “Skynet” in reference to the Terminator movies that is frequently discussed in Blog and online postings/jargon.</a:t>
            </a:r>
          </a:p>
          <a:p>
            <a:endParaRPr lang="en-US" baseline="0" dirty="0" smtClean="0"/>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5</a:t>
            </a:fld>
            <a:endParaRPr lang="en-US"/>
          </a:p>
        </p:txBody>
      </p:sp>
    </p:spTree>
    <p:extLst>
      <p:ext uri="{BB962C8B-B14F-4D97-AF65-F5344CB8AC3E}">
        <p14:creationId xmlns:p14="http://schemas.microsoft.com/office/powerpoint/2010/main" xmlns="" val="2574692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Messen und manipulieren</a:t>
            </a:r>
          </a:p>
          <a:p>
            <a:endParaRPr lang="en-US" smtClean="0"/>
          </a:p>
          <a:p>
            <a:r>
              <a:rPr lang="en-US" smtClean="0"/>
              <a:t>IoT Hardware hat immer eine Schnittstelle zur Realität</a:t>
            </a:r>
          </a:p>
          <a:p>
            <a:endParaRPr lang="en-US" smtClean="0"/>
          </a:p>
          <a:p>
            <a:r>
              <a:rPr lang="en-US" smtClean="0"/>
              <a:t>GPIO (General Purpose Input/Output) Pins</a:t>
            </a:r>
          </a:p>
          <a:p>
            <a:endParaRPr lang="en-US" smtClean="0"/>
          </a:p>
          <a:p>
            <a:r>
              <a:rPr lang="en-US" smtClean="0"/>
              <a:t>Messen: Sensor-Messwert vom Input-Pin lesen</a:t>
            </a:r>
          </a:p>
          <a:p>
            <a:r>
              <a:rPr lang="en-US" smtClean="0"/>
              <a:t>Manipulieren: Aktuator Sollwert auf einen Output-Pin schreiben</a:t>
            </a:r>
          </a:p>
          <a:p>
            <a:endParaRPr lang="en-US" smtClean="0"/>
          </a:p>
          <a:p>
            <a:r>
              <a:rPr lang="en-US" smtClean="0"/>
              <a:t>Inputs und Outputs önnen digital oder analog sein</a:t>
            </a:r>
            <a:endParaRPr lang="de-CH" smtClean="0"/>
          </a:p>
        </p:txBody>
      </p:sp>
      <p:sp>
        <p:nvSpPr>
          <p:cNvPr id="44035" name="Slide Number Placeholder 3"/>
          <p:cNvSpPr>
            <a:spLocks noGrp="1"/>
          </p:cNvSpPr>
          <p:nvPr>
            <p:ph type="sldNum" sz="quarter" idx="5"/>
          </p:nvPr>
        </p:nvSpPr>
        <p:spPr bwMode="auto">
          <a:noFill/>
          <a:ln>
            <a:miter lim="800000"/>
            <a:headEnd/>
            <a:tailEnd/>
          </a:ln>
        </p:spPr>
        <p:txBody>
          <a:bodyPr/>
          <a:lstStyle/>
          <a:p>
            <a:fld id="{905D2F69-6F10-402D-9E13-44C507D331E7}" type="slidenum">
              <a:rPr lang="de-CH"/>
              <a:pPr/>
              <a:t>15</a:t>
            </a:fld>
            <a:endParaRPr lang="de-CH"/>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A19DD-DB01-4403-A64F-466DF8551A82}" type="slidenum">
              <a:rPr lang="en-US" smtClean="0"/>
              <a:pPr/>
              <a:t>21</a:t>
            </a:fld>
            <a:endParaRPr lang="en-US"/>
          </a:p>
        </p:txBody>
      </p:sp>
    </p:spTree>
    <p:extLst>
      <p:ext uri="{BB962C8B-B14F-4D97-AF65-F5344CB8AC3E}">
        <p14:creationId xmlns:p14="http://schemas.microsoft.com/office/powerpoint/2010/main" xmlns="" val="136369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Verdrahten einer LED mit Arduino</a:t>
            </a:r>
          </a:p>
          <a:p>
            <a:endParaRPr lang="en-US" smtClean="0"/>
          </a:p>
          <a:p>
            <a:r>
              <a:rPr lang="en-US" smtClean="0"/>
              <a:t>Bemerkung: der zusätzliche 1K Ohm Widerstand sollte benutzt werden um Schäden an Pins / LED zu vermeiden, falls sie verkehrt eingesteckt wird.</a:t>
            </a:r>
          </a:p>
          <a:p>
            <a:endParaRPr lang="en-US" smtClean="0"/>
          </a:p>
          <a:p>
            <a:r>
              <a:rPr lang="en-US" smtClean="0"/>
              <a:t>Das längere Bein der LED ist mit Pin 13 verbunden, das kürzere mit Erde, oder Ground (GND)</a:t>
            </a:r>
          </a:p>
          <a:p>
            <a:endParaRPr lang="en-US" smtClean="0"/>
          </a:p>
          <a:p>
            <a:r>
              <a:rPr lang="en-US" smtClean="0"/>
              <a:t>Der Ethernet shield wird hier nicht benötigt</a:t>
            </a:r>
          </a:p>
        </p:txBody>
      </p:sp>
      <p:sp>
        <p:nvSpPr>
          <p:cNvPr id="52227" name="Slide Number Placeholder 3"/>
          <p:cNvSpPr>
            <a:spLocks noGrp="1"/>
          </p:cNvSpPr>
          <p:nvPr>
            <p:ph type="sldNum" sz="quarter" idx="5"/>
          </p:nvPr>
        </p:nvSpPr>
        <p:spPr bwMode="auto">
          <a:noFill/>
          <a:ln>
            <a:miter lim="800000"/>
            <a:headEnd/>
            <a:tailEnd/>
          </a:ln>
        </p:spPr>
        <p:txBody>
          <a:bodyPr/>
          <a:lstStyle/>
          <a:p>
            <a:fld id="{94C08DBA-D78A-428B-BD20-3D59A23F3551}" type="slidenum">
              <a:rPr lang="de-CH"/>
              <a:pPr/>
              <a:t>44</a:t>
            </a:fld>
            <a:endParaRPr lang="de-CH"/>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Der Schalter</a:t>
            </a:r>
          </a:p>
          <a:p>
            <a:endParaRPr lang="en-US" smtClean="0"/>
          </a:p>
          <a:p>
            <a:r>
              <a:rPr lang="en-US" smtClean="0"/>
              <a:t>Ein Schalter ist ein einfacher, digitaler Sensor</a:t>
            </a:r>
          </a:p>
          <a:p>
            <a:endParaRPr lang="en-US" smtClean="0"/>
          </a:p>
          <a:p>
            <a:r>
              <a:rPr lang="en-US" smtClean="0"/>
              <a:t>Schalter gibt es in verschiedenen Formen, aber alle davon öffnen und schliessen eine Lücke in einem Kabel.</a:t>
            </a:r>
          </a:p>
          <a:p>
            <a:endParaRPr lang="en-US" smtClean="0"/>
          </a:p>
          <a:p>
            <a:r>
              <a:rPr lang="en-US" smtClean="0"/>
              <a:t>Der Druckknopf hat vier Beine um die Montage zu vereinfachen, aber nur zwei davon werden benötigt</a:t>
            </a:r>
          </a:p>
          <a:p>
            <a:endParaRPr lang="en-US" smtClean="0"/>
          </a:p>
          <a:p>
            <a:r>
              <a:rPr lang="en-US" smtClean="0"/>
              <a:t>Bemerkung: Schalter kann man auch einfach selber bauen, siehe z.B. diesen Link.</a:t>
            </a:r>
          </a:p>
        </p:txBody>
      </p:sp>
      <p:sp>
        <p:nvSpPr>
          <p:cNvPr id="57347" name="Slide Number Placeholder 3"/>
          <p:cNvSpPr>
            <a:spLocks noGrp="1"/>
          </p:cNvSpPr>
          <p:nvPr>
            <p:ph type="sldNum" sz="quarter" idx="5"/>
          </p:nvPr>
        </p:nvSpPr>
        <p:spPr bwMode="auto">
          <a:noFill/>
          <a:ln>
            <a:miter lim="800000"/>
            <a:headEnd/>
            <a:tailEnd/>
          </a:ln>
        </p:spPr>
        <p:txBody>
          <a:bodyPr/>
          <a:lstStyle/>
          <a:p>
            <a:fld id="{B54AD949-9304-4B1C-B8C5-98071D430180}" type="slidenum">
              <a:rPr lang="de-CH"/>
              <a:pPr/>
              <a:t>48</a:t>
            </a:fld>
            <a:endParaRPr lang="de-CH"/>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LDR verkabeln mit Arduino</a:t>
            </a:r>
          </a:p>
          <a:p>
            <a:endParaRPr lang="en-US" smtClean="0"/>
          </a:p>
          <a:p>
            <a:r>
              <a:rPr lang="en-US" smtClean="0"/>
              <a:t>Bemerkung: diese Schaltung heisst auch Spannungsteiler, weil die 5V Spannung zwischen dem LDR und einem Widerstanf aufgeteilt werden, damit A0 zwischen 0 und 2.5V bleibt</a:t>
            </a:r>
          </a:p>
        </p:txBody>
      </p:sp>
      <p:sp>
        <p:nvSpPr>
          <p:cNvPr id="65539" name="Slide Number Placeholder 3"/>
          <p:cNvSpPr>
            <a:spLocks noGrp="1"/>
          </p:cNvSpPr>
          <p:nvPr>
            <p:ph type="sldNum" sz="quarter" idx="5"/>
          </p:nvPr>
        </p:nvSpPr>
        <p:spPr bwMode="auto">
          <a:noFill/>
          <a:ln>
            <a:miter lim="800000"/>
            <a:headEnd/>
            <a:tailEnd/>
          </a:ln>
        </p:spPr>
        <p:txBody>
          <a:bodyPr/>
          <a:lstStyle/>
          <a:p>
            <a:fld id="{D06C631F-0D1A-443C-A460-8BB1797D944F}" type="slidenum">
              <a:rPr lang="de-CH"/>
              <a:pPr/>
              <a:t>90</a:t>
            </a:fld>
            <a:endParaRPr lang="de-CH"/>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3DBAB0D-520D-41B1-8A7F-2323079FBAC9}" type="datetime1">
              <a:rPr lang="en-US" smtClean="0"/>
              <a:pPr/>
              <a:t>3/16/2021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847D7C8A-7C2E-453A-BA32-7B3C072F769C}"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BF783BD-2C2F-4768-BEAA-796D659781F9}" type="datetime1">
              <a:rPr lang="en-US" smtClean="0"/>
              <a:pPr/>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D7C8A-7C2E-453A-BA32-7B3C072F769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5C22384-3014-4C61-839E-64011EC9A291}" type="datetime1">
              <a:rPr lang="en-US" smtClean="0"/>
              <a:pPr/>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D7C8A-7C2E-453A-BA32-7B3C072F769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F25A4AF-A88D-4450-BFD7-A6A6368F5D7D}" type="datetime1">
              <a:rPr lang="en-US" smtClean="0"/>
              <a:pPr/>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D7C8A-7C2E-453A-BA32-7B3C072F769C}"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FF127A3-F458-40AB-9760-DF54D2851ADE}" type="datetime1">
              <a:rPr lang="en-US" smtClean="0"/>
              <a:pPr/>
              <a:t>3/16/2021</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847D7C8A-7C2E-453A-BA32-7B3C072F769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7379F8D-6413-4EDA-8454-EB640CF2E2CE}" type="datetime1">
              <a:rPr lang="en-US" smtClean="0"/>
              <a:pPr/>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D7C8A-7C2E-453A-BA32-7B3C072F769C}"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FCC7FA38-CD09-4BAA-BC07-42BD43C2A7C3}" type="datetime1">
              <a:rPr lang="en-US" smtClean="0"/>
              <a:pPr/>
              <a:t>3/16/2021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7D7C8A-7C2E-453A-BA32-7B3C072F769C}"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F6DE4BC-83F9-45DB-8537-E383FB47B017}" type="datetime1">
              <a:rPr lang="en-US" smtClean="0"/>
              <a:pPr/>
              <a:t>3/16/2021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7D7C8A-7C2E-453A-BA32-7B3C072F769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871DB-373E-4CAB-9402-5CAEB1CD473B}" type="datetime1">
              <a:rPr lang="en-US" smtClean="0"/>
              <a:pPr/>
              <a:t>3/16/2021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7D7C8A-7C2E-453A-BA32-7B3C072F769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5EFCE33-2B90-492C-BFAB-19C42BA2DD95}" type="datetime1">
              <a:rPr lang="en-US" smtClean="0"/>
              <a:pPr/>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D7C8A-7C2E-453A-BA32-7B3C072F769C}"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A7A36B3-EA60-4FBD-81D6-C684825D74A5}" type="datetime1">
              <a:rPr lang="en-US" smtClean="0"/>
              <a:pPr/>
              <a:t>3/16/2021</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847D7C8A-7C2E-453A-BA32-7B3C072F769C}"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2EAA5352-E922-4A66-B90A-D83E4FB3D519}" type="datetime1">
              <a:rPr lang="en-US" smtClean="0"/>
              <a:pPr/>
              <a:t>3/16/2021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847D7C8A-7C2E-453A-BA32-7B3C072F769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en.wikipedia.org/wiki/Soil" TargetMode="External"/><Relationship Id="rId2" Type="http://schemas.openxmlformats.org/officeDocument/2006/relationships/hyperlink" Target="https://en.wikipedia.org/wiki/Water_content"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en.wikipedia.org/wiki/Linear_actuator" TargetMode="External"/><Relationship Id="rId2" Type="http://schemas.openxmlformats.org/officeDocument/2006/relationships/hyperlink" Target="https://en.wikipedia.org/wiki/Rotary_actuator"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en.wikipedia.org/wiki/Wireles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Actuator" TargetMode="External"/><Relationship Id="rId2" Type="http://schemas.openxmlformats.org/officeDocument/2006/relationships/hyperlink" Target="https://en.wikipedia.org/wiki/Sensor" TargetMode="External"/><Relationship Id="rId1" Type="http://schemas.openxmlformats.org/officeDocument/2006/relationships/slideLayout" Target="../slideLayouts/slideLayout2.xml"/><Relationship Id="rId5" Type="http://schemas.openxmlformats.org/officeDocument/2006/relationships/hyperlink" Target="https://en.wikipedia.org/wiki/Thermostat" TargetMode="External"/><Relationship Id="rId4" Type="http://schemas.openxmlformats.org/officeDocument/2006/relationships/hyperlink" Target="https://en.wikipedia.org/wiki/Robo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2.png"/><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Resistor" TargetMode="External"/><Relationship Id="rId2" Type="http://schemas.openxmlformats.org/officeDocument/2006/relationships/hyperlink" Target="https://en.wikipedia.org/wiki/Terminal_(electronics)" TargetMode="External"/><Relationship Id="rId1" Type="http://schemas.openxmlformats.org/officeDocument/2006/relationships/slideLayout" Target="../slideLayouts/slideLayout2.xml"/><Relationship Id="rId4" Type="http://schemas.openxmlformats.org/officeDocument/2006/relationships/hyperlink" Target="https://en.wikipedia.org/wiki/Voltage_divider"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hyperlink" Target="https://en.wikipedia.org/wiki/Infrared"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en.wikipedia.org/wiki/Magnetic_field" TargetMode="External"/><Relationship Id="rId2" Type="http://schemas.openxmlformats.org/officeDocument/2006/relationships/hyperlink" Target="https://en.wikipedia.org/wiki/Electrical_switch" TargetMode="External"/><Relationship Id="rId1" Type="http://schemas.openxmlformats.org/officeDocument/2006/relationships/slideLayout" Target="../slideLayouts/slideLayout2.xml"/><Relationship Id="rId6" Type="http://schemas.openxmlformats.org/officeDocument/2006/relationships/hyperlink" Target="https://en.wikipedia.org/wiki/Glass" TargetMode="External"/><Relationship Id="rId5" Type="http://schemas.openxmlformats.org/officeDocument/2006/relationships/hyperlink" Target="https://en.wikipedia.org/wiki/Hermetic_seal" TargetMode="External"/><Relationship Id="rId4" Type="http://schemas.openxmlformats.org/officeDocument/2006/relationships/hyperlink" Target="https://en.wikipedia.org/wiki/Electrical_connector"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electrical4u.com/electrical-resistance-and-laws-of-resistance/" TargetMode="External"/><Relationship Id="rId2" Type="http://schemas.openxmlformats.org/officeDocument/2006/relationships/hyperlink" Target="http://www.electrical4u.com/types-of-resistor-carbon-composition-and-wire-wound-resistor/"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dirty="0"/>
          </a:p>
        </p:txBody>
      </p:sp>
      <p:sp>
        <p:nvSpPr>
          <p:cNvPr id="2" name="Title 1"/>
          <p:cNvSpPr>
            <a:spLocks noGrp="1"/>
          </p:cNvSpPr>
          <p:nvPr>
            <p:ph type="ctrTitle"/>
          </p:nvPr>
        </p:nvSpPr>
        <p:spPr/>
        <p:txBody>
          <a:bodyPr>
            <a:normAutofit/>
          </a:bodyPr>
          <a:lstStyle/>
          <a:p>
            <a:r>
              <a:rPr b="1" smtClean="0">
                <a:latin typeface="Times New Roman" pitchFamily="18" charset="0"/>
                <a:cs typeface="Times New Roman" pitchFamily="18" charset="0"/>
              </a:rPr>
              <a:t>IOT</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endParaRPr lang="en-US" dirty="0"/>
          </a:p>
        </p:txBody>
      </p:sp>
      <p:sp>
        <p:nvSpPr>
          <p:cNvPr id="3" name="Date Placeholder 2"/>
          <p:cNvSpPr>
            <a:spLocks noGrp="1"/>
          </p:cNvSpPr>
          <p:nvPr>
            <p:ph type="dt" sz="half" idx="10"/>
          </p:nvPr>
        </p:nvSpPr>
        <p:spPr/>
        <p:txBody>
          <a:bodyPr/>
          <a:lstStyle/>
          <a:p>
            <a:fld id="{88575011-217C-4706-A1B4-65F3DC838D19}" type="datetime1">
              <a:rPr lang="en-US" smtClean="0"/>
              <a:pPr/>
              <a:t>3/16/2021</a:t>
            </a:fld>
            <a:endParaRPr lang="en-US"/>
          </a:p>
        </p:txBody>
      </p:sp>
      <p:sp>
        <p:nvSpPr>
          <p:cNvPr id="5" name="Content Placeholder 4"/>
          <p:cNvSpPr>
            <a:spLocks noGrp="1"/>
          </p:cNvSpPr>
          <p:nvPr>
            <p:ph sz="quarter" idx="1"/>
          </p:nvPr>
        </p:nvSpPr>
        <p:spPr/>
        <p:txBody>
          <a:bodyPr>
            <a:normAutofit lnSpcReduction="10000"/>
          </a:bodyPr>
          <a:lstStyle/>
          <a:p>
            <a:r>
              <a:rPr lang="en-US" sz="3200" dirty="0" smtClean="0">
                <a:cs typeface="Times New Roman" pitchFamily="18" charset="0"/>
              </a:rPr>
              <a:t>Measure values</a:t>
            </a:r>
          </a:p>
          <a:p>
            <a:r>
              <a:rPr lang="en-US" sz="3200" dirty="0" smtClean="0">
                <a:cs typeface="Times New Roman" pitchFamily="18" charset="0"/>
              </a:rPr>
              <a:t>Sense data as analog</a:t>
            </a:r>
          </a:p>
          <a:p>
            <a:r>
              <a:rPr lang="en-US" sz="3200" dirty="0" smtClean="0">
                <a:cs typeface="Times New Roman" pitchFamily="18" charset="0"/>
              </a:rPr>
              <a:t>Send raw data</a:t>
            </a:r>
          </a:p>
          <a:p>
            <a:r>
              <a:rPr lang="en-US" sz="3200" dirty="0" smtClean="0">
                <a:cs typeface="Times New Roman" pitchFamily="18" charset="0"/>
              </a:rPr>
              <a:t>Transforms analog data to digital data</a:t>
            </a:r>
          </a:p>
          <a:p>
            <a:r>
              <a:rPr lang="en-US" sz="3200" dirty="0" smtClean="0">
                <a:cs typeface="Times New Roman" pitchFamily="18" charset="0"/>
              </a:rPr>
              <a:t>They merely do any processing</a:t>
            </a:r>
          </a:p>
          <a:p>
            <a:r>
              <a:rPr lang="en-US" sz="3200" dirty="0" smtClean="0">
                <a:cs typeface="Times New Roman" pitchFamily="18" charset="0"/>
              </a:rPr>
              <a:t>No not consume much power</a:t>
            </a:r>
          </a:p>
        </p:txBody>
      </p:sp>
      <p:sp>
        <p:nvSpPr>
          <p:cNvPr id="6" name="Content Placeholder 5"/>
          <p:cNvSpPr>
            <a:spLocks noGrp="1"/>
          </p:cNvSpPr>
          <p:nvPr>
            <p:ph sz="quarter" idx="2"/>
          </p:nvPr>
        </p:nvSpPr>
        <p:spPr/>
        <p:txBody>
          <a:bodyPr>
            <a:normAutofit lnSpcReduction="10000"/>
          </a:bodyPr>
          <a:lstStyle/>
          <a:p>
            <a:endParaRPr lang="en-US"/>
          </a:p>
        </p:txBody>
      </p:sp>
      <p:pic>
        <p:nvPicPr>
          <p:cNvPr id="108546" name="Picture 2" descr="Image result for sensors"/>
          <p:cNvPicPr>
            <a:picLocks noChangeAspect="1" noChangeArrowheads="1"/>
          </p:cNvPicPr>
          <p:nvPr/>
        </p:nvPicPr>
        <p:blipFill>
          <a:blip r:embed="rId2"/>
          <a:srcRect/>
          <a:stretch>
            <a:fillRect/>
          </a:stretch>
        </p:blipFill>
        <p:spPr bwMode="auto">
          <a:xfrm>
            <a:off x="4953000" y="1219200"/>
            <a:ext cx="4191000" cy="4648200"/>
          </a:xfrm>
          <a:prstGeom prst="rect">
            <a:avLst/>
          </a:prstGeom>
          <a:noFill/>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Humidity Sensor- Code</a:t>
            </a:r>
            <a:endParaRPr lang="en-US" dirty="0"/>
          </a:p>
        </p:txBody>
      </p:sp>
      <p:sp>
        <p:nvSpPr>
          <p:cNvPr id="3" name="Date Placeholder 2"/>
          <p:cNvSpPr>
            <a:spLocks noGrp="1"/>
          </p:cNvSpPr>
          <p:nvPr>
            <p:ph type="dt" sz="half" idx="10"/>
          </p:nvPr>
        </p:nvSpPr>
        <p:spPr/>
        <p:txBody>
          <a:bodyPr/>
          <a:lstStyle/>
          <a:p>
            <a:fld id="{761A482A-A27A-4D8B-905C-03B8932DE6DE}" type="datetime1">
              <a:rPr lang="en-US" smtClean="0"/>
              <a:pPr/>
              <a:t>3/16/2021</a:t>
            </a:fld>
            <a:endParaRPr lang="en-US"/>
          </a:p>
        </p:txBody>
      </p:sp>
      <p:sp>
        <p:nvSpPr>
          <p:cNvPr id="5" name="Content Placeholder 4"/>
          <p:cNvSpPr>
            <a:spLocks noGrp="1"/>
          </p:cNvSpPr>
          <p:nvPr>
            <p:ph sz="quarter" idx="1"/>
          </p:nvPr>
        </p:nvSpPr>
        <p:spPr/>
        <p:txBody>
          <a:bodyPr>
            <a:normAutofit fontScale="70000" lnSpcReduction="20000"/>
          </a:bodyPr>
          <a:lstStyle/>
          <a:p>
            <a:pPr>
              <a:buNone/>
            </a:pPr>
            <a:r>
              <a:rPr lang="en-US" dirty="0" smtClean="0"/>
              <a:t>#include&lt;</a:t>
            </a:r>
            <a:r>
              <a:rPr lang="en-US" dirty="0" err="1" smtClean="0"/>
              <a:t>dht.h</a:t>
            </a:r>
            <a:r>
              <a:rPr lang="en-US" dirty="0" smtClean="0"/>
              <a:t>&gt;</a:t>
            </a:r>
          </a:p>
          <a:p>
            <a:pPr>
              <a:buNone/>
            </a:pPr>
            <a:r>
              <a:rPr lang="en-US" dirty="0" err="1" smtClean="0"/>
              <a:t>dht</a:t>
            </a:r>
            <a:r>
              <a:rPr lang="en-US" dirty="0" smtClean="0"/>
              <a:t> </a:t>
            </a:r>
            <a:r>
              <a:rPr lang="en-US" dirty="0" err="1" smtClean="0"/>
              <a:t>DHT</a:t>
            </a:r>
            <a:r>
              <a:rPr lang="en-US" dirty="0" smtClean="0"/>
              <a:t>;</a:t>
            </a:r>
          </a:p>
          <a:p>
            <a:pPr>
              <a:buNone/>
            </a:pPr>
            <a:r>
              <a:rPr lang="en-US" dirty="0" smtClean="0"/>
              <a:t>// if you require to change the pin number, Edit the pin with your </a:t>
            </a:r>
            <a:r>
              <a:rPr lang="en-US" dirty="0" err="1" smtClean="0"/>
              <a:t>arduino</a:t>
            </a:r>
            <a:r>
              <a:rPr lang="en-US" dirty="0" smtClean="0"/>
              <a:t> pin.</a:t>
            </a:r>
          </a:p>
          <a:p>
            <a:pPr>
              <a:buNone/>
            </a:pPr>
            <a:r>
              <a:rPr lang="en-US" dirty="0" smtClean="0"/>
              <a:t>#define DHT11_PIN 3</a:t>
            </a:r>
          </a:p>
          <a:p>
            <a:pPr>
              <a:buNone/>
            </a:pPr>
            <a:r>
              <a:rPr lang="en-US" dirty="0" smtClean="0"/>
              <a:t>void setup() {</a:t>
            </a:r>
          </a:p>
          <a:p>
            <a:pPr>
              <a:buNone/>
            </a:pPr>
            <a:r>
              <a:rPr lang="en-US" dirty="0" err="1" smtClean="0"/>
              <a:t>Serial.begin</a:t>
            </a:r>
            <a:r>
              <a:rPr lang="en-US" dirty="0" smtClean="0"/>
              <a:t>(9600);</a:t>
            </a:r>
          </a:p>
          <a:p>
            <a:pPr>
              <a:buNone/>
            </a:pPr>
            <a:r>
              <a:rPr lang="en-US" dirty="0" err="1" smtClean="0"/>
              <a:t>Serial.println</a:t>
            </a:r>
            <a:r>
              <a:rPr lang="en-US" dirty="0" smtClean="0"/>
              <a:t>("welcome to Humidity and temperature Detector"); }</a:t>
            </a:r>
          </a:p>
          <a:p>
            <a:pPr>
              <a:buNone/>
            </a:pPr>
            <a:r>
              <a:rPr lang="en-US" dirty="0" smtClean="0"/>
              <a:t>void loop() { // READ DATA</a:t>
            </a:r>
          </a:p>
          <a:p>
            <a:pPr>
              <a:buNone/>
            </a:pPr>
            <a:r>
              <a:rPr lang="en-US" dirty="0" err="1" smtClean="0"/>
              <a:t>intchk</a:t>
            </a:r>
            <a:r>
              <a:rPr lang="en-US" dirty="0" smtClean="0"/>
              <a:t> = DHT.read11(DHT11_PIN);</a:t>
            </a:r>
          </a:p>
          <a:p>
            <a:pPr>
              <a:buNone/>
            </a:pPr>
            <a:r>
              <a:rPr lang="en-US" dirty="0" err="1" smtClean="0"/>
              <a:t>Serial.print</a:t>
            </a:r>
            <a:r>
              <a:rPr lang="en-US" dirty="0" smtClean="0"/>
              <a:t>(" Humidity:  " );</a:t>
            </a:r>
          </a:p>
          <a:p>
            <a:pPr>
              <a:buNone/>
            </a:pPr>
            <a:r>
              <a:rPr lang="en-US" dirty="0" err="1" smtClean="0"/>
              <a:t>Serial.println</a:t>
            </a:r>
            <a:r>
              <a:rPr lang="en-US" dirty="0" smtClean="0"/>
              <a:t>(</a:t>
            </a:r>
            <a:r>
              <a:rPr lang="en-US" dirty="0" err="1" smtClean="0"/>
              <a:t>DHT.humidity</a:t>
            </a:r>
            <a:r>
              <a:rPr lang="en-US" dirty="0" smtClean="0"/>
              <a:t>, 1);</a:t>
            </a:r>
          </a:p>
          <a:p>
            <a:pPr>
              <a:buNone/>
            </a:pPr>
            <a:r>
              <a:rPr lang="en-US" dirty="0" err="1" smtClean="0"/>
              <a:t>Serial.print</a:t>
            </a:r>
            <a:r>
              <a:rPr lang="en-US" dirty="0" smtClean="0"/>
              <a:t>(" </a:t>
            </a:r>
            <a:r>
              <a:rPr lang="en-US" dirty="0" err="1" smtClean="0"/>
              <a:t>Temparature</a:t>
            </a:r>
            <a:r>
              <a:rPr lang="en-US" dirty="0" smtClean="0"/>
              <a:t>:  ");</a:t>
            </a:r>
          </a:p>
          <a:p>
            <a:pPr>
              <a:buNone/>
            </a:pPr>
            <a:r>
              <a:rPr lang="en-US" dirty="0" err="1" smtClean="0"/>
              <a:t>Serial.println</a:t>
            </a:r>
            <a:r>
              <a:rPr lang="en-US" dirty="0" smtClean="0"/>
              <a:t>(</a:t>
            </a:r>
            <a:r>
              <a:rPr lang="en-US" dirty="0" err="1" smtClean="0"/>
              <a:t>DHT.temperature</a:t>
            </a:r>
            <a:r>
              <a:rPr lang="en-US" dirty="0" smtClean="0"/>
              <a:t>, 1);</a:t>
            </a:r>
          </a:p>
          <a:p>
            <a:pPr>
              <a:buNone/>
            </a:pPr>
            <a:r>
              <a:rPr lang="en-US" dirty="0" smtClean="0"/>
              <a:t>delay(2000);</a:t>
            </a:r>
          </a:p>
          <a:p>
            <a:pPr>
              <a:buNone/>
            </a:pPr>
            <a:r>
              <a:rPr lang="en-US" dirty="0" smtClean="0"/>
              <a:t>}</a:t>
            </a:r>
          </a:p>
          <a:p>
            <a:pPr>
              <a:buNone/>
            </a:pP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Soil Moisture</a:t>
            </a:r>
            <a:endParaRPr lang="en-US" dirty="0"/>
          </a:p>
        </p:txBody>
      </p:sp>
      <p:sp>
        <p:nvSpPr>
          <p:cNvPr id="3" name="Date Placeholder 2"/>
          <p:cNvSpPr>
            <a:spLocks noGrp="1"/>
          </p:cNvSpPr>
          <p:nvPr>
            <p:ph type="dt" sz="half" idx="10"/>
          </p:nvPr>
        </p:nvSpPr>
        <p:spPr/>
        <p:txBody>
          <a:bodyPr/>
          <a:lstStyle/>
          <a:p>
            <a:fld id="{34355A90-E623-4182-9455-3FE1D4E76BCC}"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Measures the volumetric </a:t>
            </a:r>
            <a:r>
              <a:rPr lang="en-US" dirty="0" smtClean="0">
                <a:hlinkClick r:id="rId2" tooltip="Water content"/>
              </a:rPr>
              <a:t>water content</a:t>
            </a:r>
            <a:r>
              <a:rPr lang="en-US" dirty="0" smtClean="0"/>
              <a:t> in </a:t>
            </a:r>
            <a:r>
              <a:rPr lang="en-US" dirty="0" smtClean="0">
                <a:hlinkClick r:id="rId3" tooltip="Soil"/>
              </a:rPr>
              <a:t>soil</a:t>
            </a:r>
            <a:r>
              <a:rPr lang="en-US" dirty="0" smtClean="0"/>
              <a:t>.</a:t>
            </a:r>
          </a:p>
          <a:p>
            <a:r>
              <a:rPr lang="en-US" b="1" dirty="0" smtClean="0"/>
              <a:t>Applications:</a:t>
            </a:r>
          </a:p>
          <a:p>
            <a:pPr lvl="1"/>
            <a:r>
              <a:rPr lang="en-US" b="1" dirty="0" smtClean="0"/>
              <a:t>Agriculture</a:t>
            </a:r>
          </a:p>
          <a:p>
            <a:pPr lvl="1"/>
            <a:r>
              <a:rPr lang="en-US" b="1" dirty="0" smtClean="0"/>
              <a:t>Landscape irrigation</a:t>
            </a:r>
          </a:p>
          <a:p>
            <a:pPr lvl="1"/>
            <a:r>
              <a:rPr lang="en-US" b="1" dirty="0" smtClean="0"/>
              <a:t>Research</a:t>
            </a:r>
          </a:p>
          <a:p>
            <a:pPr lvl="1"/>
            <a:r>
              <a:rPr lang="en-US" b="1" dirty="0" smtClean="0"/>
              <a:t>Simple sensors for gardeners</a:t>
            </a:r>
          </a:p>
          <a:p>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Soil Moisture</a:t>
            </a:r>
            <a:endParaRPr lang="en-US" dirty="0"/>
          </a:p>
        </p:txBody>
      </p:sp>
      <p:sp>
        <p:nvSpPr>
          <p:cNvPr id="3" name="Date Placeholder 2"/>
          <p:cNvSpPr>
            <a:spLocks noGrp="1"/>
          </p:cNvSpPr>
          <p:nvPr>
            <p:ph type="dt" sz="half" idx="10"/>
          </p:nvPr>
        </p:nvSpPr>
        <p:spPr/>
        <p:txBody>
          <a:bodyPr/>
          <a:lstStyle/>
          <a:p>
            <a:fld id="{876AFEBB-1511-450A-A52D-26D7D68D3A08}"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21858" name="Picture 2" descr="arduino project soil moisture sensor schematic"/>
          <p:cNvPicPr>
            <a:picLocks noChangeAspect="1" noChangeArrowheads="1"/>
          </p:cNvPicPr>
          <p:nvPr/>
        </p:nvPicPr>
        <p:blipFill>
          <a:blip r:embed="rId2"/>
          <a:srcRect/>
          <a:stretch>
            <a:fillRect/>
          </a:stretch>
        </p:blipFill>
        <p:spPr bwMode="auto">
          <a:xfrm>
            <a:off x="1676400" y="1676400"/>
            <a:ext cx="6019800" cy="4572001"/>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a soil moisture sensor looks like?</a:t>
            </a:r>
            <a:endParaRPr lang="en-US" dirty="0"/>
          </a:p>
        </p:txBody>
      </p:sp>
      <p:sp>
        <p:nvSpPr>
          <p:cNvPr id="3" name="Date Placeholder 2"/>
          <p:cNvSpPr>
            <a:spLocks noGrp="1"/>
          </p:cNvSpPr>
          <p:nvPr>
            <p:ph type="dt" sz="half" idx="10"/>
          </p:nvPr>
        </p:nvSpPr>
        <p:spPr/>
        <p:txBody>
          <a:bodyPr/>
          <a:lstStyle/>
          <a:p>
            <a:fld id="{92F7AE50-CD41-42FF-9B84-4422221F0A8E}"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24930" name="Picture 2" descr="Image result for soil moisture sensor"/>
          <p:cNvPicPr>
            <a:picLocks noChangeAspect="1" noChangeArrowheads="1"/>
          </p:cNvPicPr>
          <p:nvPr/>
        </p:nvPicPr>
        <p:blipFill>
          <a:blip r:embed="rId2"/>
          <a:srcRect/>
          <a:stretch>
            <a:fillRect/>
          </a:stretch>
        </p:blipFill>
        <p:spPr bwMode="auto">
          <a:xfrm>
            <a:off x="1981200" y="1905000"/>
            <a:ext cx="4191000" cy="3600451"/>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a:t>
            </a:r>
            <a:endParaRPr lang="en-US" dirty="0"/>
          </a:p>
        </p:txBody>
      </p:sp>
      <p:sp>
        <p:nvSpPr>
          <p:cNvPr id="3" name="Date Placeholder 2"/>
          <p:cNvSpPr>
            <a:spLocks noGrp="1"/>
          </p:cNvSpPr>
          <p:nvPr>
            <p:ph type="dt" sz="half" idx="10"/>
          </p:nvPr>
        </p:nvSpPr>
        <p:spPr/>
        <p:txBody>
          <a:bodyPr/>
          <a:lstStyle/>
          <a:p>
            <a:fld id="{157BAFC6-1054-4FED-A541-5C0ACD7DFC6C}"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26978" name="Picture 2" descr="Image result for soil moisture sensor arduino"/>
          <p:cNvPicPr>
            <a:picLocks noChangeAspect="1" noChangeArrowheads="1"/>
          </p:cNvPicPr>
          <p:nvPr/>
        </p:nvPicPr>
        <p:blipFill>
          <a:blip r:embed="rId2"/>
          <a:srcRect/>
          <a:stretch>
            <a:fillRect/>
          </a:stretch>
        </p:blipFill>
        <p:spPr bwMode="auto">
          <a:xfrm>
            <a:off x="685800" y="1447800"/>
            <a:ext cx="7620000" cy="4648201"/>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772400" cy="762000"/>
          </a:xfrm>
        </p:spPr>
        <p:txBody>
          <a:bodyPr/>
          <a:lstStyle/>
          <a:p>
            <a:r>
              <a:rPr lang="en-US" dirty="0" smtClean="0"/>
              <a:t>Soil Moisture- Code</a:t>
            </a:r>
            <a:endParaRPr lang="en-US" dirty="0"/>
          </a:p>
        </p:txBody>
      </p:sp>
      <p:sp>
        <p:nvSpPr>
          <p:cNvPr id="3" name="Date Placeholder 2"/>
          <p:cNvSpPr>
            <a:spLocks noGrp="1"/>
          </p:cNvSpPr>
          <p:nvPr>
            <p:ph type="dt" sz="half" idx="10"/>
          </p:nvPr>
        </p:nvSpPr>
        <p:spPr/>
        <p:txBody>
          <a:bodyPr/>
          <a:lstStyle/>
          <a:p>
            <a:fld id="{CA5BBD34-7A4D-4A90-84C2-3CF66A01AF2F}" type="datetime1">
              <a:rPr lang="en-US" smtClean="0"/>
              <a:pPr/>
              <a:t>3/16/2021</a:t>
            </a:fld>
            <a:endParaRPr lang="en-US"/>
          </a:p>
        </p:txBody>
      </p:sp>
      <p:sp>
        <p:nvSpPr>
          <p:cNvPr id="5" name="Content Placeholder 4"/>
          <p:cNvSpPr>
            <a:spLocks noGrp="1"/>
          </p:cNvSpPr>
          <p:nvPr>
            <p:ph sz="quarter" idx="1"/>
          </p:nvPr>
        </p:nvSpPr>
        <p:spPr>
          <a:xfrm>
            <a:off x="838200" y="990600"/>
            <a:ext cx="7772400" cy="5181600"/>
          </a:xfrm>
        </p:spPr>
        <p:txBody>
          <a:bodyPr>
            <a:noAutofit/>
          </a:bodyPr>
          <a:lstStyle/>
          <a:p>
            <a:pPr>
              <a:buNone/>
            </a:pPr>
            <a:r>
              <a:rPr lang="en-US" sz="1500" dirty="0" smtClean="0"/>
              <a:t>void setup(){</a:t>
            </a:r>
          </a:p>
          <a:p>
            <a:pPr>
              <a:buNone/>
            </a:pPr>
            <a:r>
              <a:rPr lang="en-US" sz="1500" dirty="0" err="1" smtClean="0"/>
              <a:t>Serial.begin</a:t>
            </a:r>
            <a:r>
              <a:rPr lang="en-US" sz="1500" dirty="0" smtClean="0"/>
              <a:t>(9600);</a:t>
            </a:r>
          </a:p>
          <a:p>
            <a:pPr>
              <a:buNone/>
            </a:pPr>
            <a:r>
              <a:rPr lang="en-US" sz="1500" dirty="0" smtClean="0"/>
              <a:t>}</a:t>
            </a:r>
          </a:p>
          <a:p>
            <a:pPr>
              <a:buNone/>
            </a:pPr>
            <a:r>
              <a:rPr lang="en-US" sz="1500" dirty="0" smtClean="0"/>
              <a:t>void loop(){</a:t>
            </a:r>
          </a:p>
          <a:p>
            <a:pPr>
              <a:buNone/>
            </a:pPr>
            <a:r>
              <a:rPr lang="en-US" sz="1500" dirty="0" err="1" smtClean="0"/>
              <a:t>intsoil_moisture</a:t>
            </a:r>
            <a:r>
              <a:rPr lang="en-US" sz="1500" dirty="0" smtClean="0"/>
              <a:t>=</a:t>
            </a:r>
            <a:r>
              <a:rPr lang="en-US" sz="1500" dirty="0" err="1" smtClean="0"/>
              <a:t>analogRead</a:t>
            </a:r>
            <a:r>
              <a:rPr lang="en-US" sz="1500" dirty="0" smtClean="0"/>
              <a:t>(A0);  // read from analog pin A3</a:t>
            </a:r>
          </a:p>
          <a:p>
            <a:pPr>
              <a:buNone/>
            </a:pPr>
            <a:r>
              <a:rPr lang="en-US" sz="1500" dirty="0" err="1" smtClean="0"/>
              <a:t>Serial.print</a:t>
            </a:r>
            <a:r>
              <a:rPr lang="en-US" sz="1500" dirty="0" smtClean="0"/>
              <a:t>(</a:t>
            </a:r>
            <a:r>
              <a:rPr lang="en-US" sz="1500" dirty="0" err="1" smtClean="0"/>
              <a:t>soil_moisture</a:t>
            </a:r>
            <a:r>
              <a:rPr lang="en-US" sz="1500" dirty="0" smtClean="0"/>
              <a:t>);</a:t>
            </a:r>
          </a:p>
          <a:p>
            <a:pPr>
              <a:buNone/>
            </a:pPr>
            <a:r>
              <a:rPr lang="en-US" sz="1500" dirty="0" smtClean="0"/>
              <a:t>if(</a:t>
            </a:r>
            <a:r>
              <a:rPr lang="en-US" sz="1500" dirty="0" err="1" smtClean="0"/>
              <a:t>soil_moisture</a:t>
            </a:r>
            <a:r>
              <a:rPr lang="en-US" sz="1500" dirty="0" smtClean="0"/>
              <a:t>&gt;750) {</a:t>
            </a:r>
          </a:p>
          <a:p>
            <a:pPr>
              <a:buNone/>
            </a:pPr>
            <a:r>
              <a:rPr lang="en-US" sz="1500" dirty="0" err="1" smtClean="0"/>
              <a:t>Serial.println</a:t>
            </a:r>
            <a:r>
              <a:rPr lang="en-US" sz="1500" dirty="0" smtClean="0"/>
              <a:t>("Dry soil");</a:t>
            </a:r>
          </a:p>
          <a:p>
            <a:pPr>
              <a:buNone/>
            </a:pPr>
            <a:r>
              <a:rPr lang="en-US" sz="1500" dirty="0" smtClean="0"/>
              <a:t>}</a:t>
            </a:r>
          </a:p>
          <a:p>
            <a:pPr>
              <a:buNone/>
            </a:pPr>
            <a:r>
              <a:rPr lang="en-US" sz="1500" dirty="0" smtClean="0"/>
              <a:t>if((</a:t>
            </a:r>
            <a:r>
              <a:rPr lang="en-US" sz="1500" dirty="0" err="1" smtClean="0"/>
              <a:t>soil_moisture</a:t>
            </a:r>
            <a:r>
              <a:rPr lang="en-US" sz="1500" dirty="0" smtClean="0"/>
              <a:t>&gt;300)&amp;&amp;(</a:t>
            </a:r>
            <a:r>
              <a:rPr lang="en-US" sz="1500" dirty="0" err="1" smtClean="0"/>
              <a:t>soil_moisture</a:t>
            </a:r>
            <a:r>
              <a:rPr lang="en-US" sz="1500" dirty="0" smtClean="0"/>
              <a:t>&lt;700)) {</a:t>
            </a:r>
          </a:p>
          <a:p>
            <a:pPr>
              <a:buNone/>
            </a:pPr>
            <a:r>
              <a:rPr lang="en-US" sz="1500" dirty="0" err="1" smtClean="0"/>
              <a:t>Serial.println</a:t>
            </a:r>
            <a:r>
              <a:rPr lang="en-US" sz="1500" dirty="0" smtClean="0"/>
              <a:t>("Humid soil");</a:t>
            </a:r>
          </a:p>
          <a:p>
            <a:pPr>
              <a:buNone/>
            </a:pPr>
            <a:r>
              <a:rPr lang="en-US" sz="1500" dirty="0" smtClean="0"/>
              <a:t>}</a:t>
            </a:r>
          </a:p>
          <a:p>
            <a:pPr>
              <a:buNone/>
            </a:pPr>
            <a:r>
              <a:rPr lang="en-US" sz="1500" dirty="0" smtClean="0"/>
              <a:t>if((</a:t>
            </a:r>
            <a:r>
              <a:rPr lang="en-US" sz="1500" dirty="0" err="1" smtClean="0"/>
              <a:t>soil_moisture</a:t>
            </a:r>
            <a:r>
              <a:rPr lang="en-US" sz="1500" dirty="0" smtClean="0"/>
              <a:t>&gt;0)&amp;&amp;(</a:t>
            </a:r>
            <a:r>
              <a:rPr lang="en-US" sz="1500" dirty="0" err="1" smtClean="0"/>
              <a:t>soil_moisture</a:t>
            </a:r>
            <a:r>
              <a:rPr lang="en-US" sz="1500" dirty="0" smtClean="0"/>
              <a:t>&lt;300)){</a:t>
            </a:r>
          </a:p>
          <a:p>
            <a:pPr>
              <a:buNone/>
            </a:pPr>
            <a:r>
              <a:rPr lang="en-US" sz="1500" dirty="0" err="1" smtClean="0"/>
              <a:t>Serial.println</a:t>
            </a:r>
            <a:r>
              <a:rPr lang="en-US" sz="1500" dirty="0" smtClean="0"/>
              <a:t>("water");</a:t>
            </a:r>
          </a:p>
          <a:p>
            <a:pPr>
              <a:buNone/>
            </a:pPr>
            <a:r>
              <a:rPr lang="en-US" sz="1500" dirty="0" smtClean="0"/>
              <a:t>}</a:t>
            </a:r>
          </a:p>
          <a:p>
            <a:pPr>
              <a:buNone/>
            </a:pPr>
            <a:r>
              <a:rPr lang="en-US" sz="1500" dirty="0" smtClean="0"/>
              <a:t>delay(2000);</a:t>
            </a:r>
          </a:p>
          <a:p>
            <a:pPr>
              <a:buNone/>
            </a:pPr>
            <a:r>
              <a:rPr lang="en-US" sz="1500" dirty="0" smtClean="0"/>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Accelerometer</a:t>
            </a:r>
            <a:endParaRPr lang="en-US" dirty="0"/>
          </a:p>
        </p:txBody>
      </p:sp>
      <p:sp>
        <p:nvSpPr>
          <p:cNvPr id="3" name="Date Placeholder 2"/>
          <p:cNvSpPr>
            <a:spLocks noGrp="1"/>
          </p:cNvSpPr>
          <p:nvPr>
            <p:ph type="dt" sz="half" idx="10"/>
          </p:nvPr>
        </p:nvSpPr>
        <p:spPr/>
        <p:txBody>
          <a:bodyPr/>
          <a:lstStyle/>
          <a:p>
            <a:fld id="{0F7FCBCA-1E19-4C74-BDA4-9CB9F5A541C3}" type="datetime1">
              <a:rPr lang="en-US" smtClean="0"/>
              <a:pPr/>
              <a:t>3/16/2021</a:t>
            </a:fld>
            <a:endParaRPr lang="en-US"/>
          </a:p>
        </p:txBody>
      </p:sp>
      <p:sp>
        <p:nvSpPr>
          <p:cNvPr id="5" name="Content Placeholder 4"/>
          <p:cNvSpPr>
            <a:spLocks noGrp="1"/>
          </p:cNvSpPr>
          <p:nvPr>
            <p:ph sz="quarter" idx="1"/>
          </p:nvPr>
        </p:nvSpPr>
        <p:spPr/>
        <p:txBody>
          <a:bodyPr>
            <a:normAutofit/>
          </a:bodyPr>
          <a:lstStyle/>
          <a:p>
            <a:r>
              <a:rPr lang="en-US" dirty="0" smtClean="0"/>
              <a:t>Measures proper acceleration, associated with the weight of a test mass. </a:t>
            </a:r>
          </a:p>
          <a:p>
            <a:r>
              <a:rPr lang="en-US" dirty="0" smtClean="0"/>
              <a:t>An accelerometer behaves like a damped mass on a spring. </a:t>
            </a:r>
          </a:p>
          <a:p>
            <a:r>
              <a:rPr lang="en-US" dirty="0" smtClean="0"/>
              <a:t>When an accelerometer experiences acceleration, the mass is displaced to the point of at which the spring can accelerate the mass at the same rate as the casing. </a:t>
            </a:r>
          </a:p>
          <a:p>
            <a:r>
              <a:rPr lang="en-US" dirty="0" smtClean="0"/>
              <a:t>The displacement is then measured in order to give the acceleration.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Accelerometer - Applications</a:t>
            </a:r>
            <a:endParaRPr lang="en-US" dirty="0"/>
          </a:p>
        </p:txBody>
      </p:sp>
      <p:sp>
        <p:nvSpPr>
          <p:cNvPr id="3" name="Date Placeholder 2"/>
          <p:cNvSpPr>
            <a:spLocks noGrp="1"/>
          </p:cNvSpPr>
          <p:nvPr>
            <p:ph type="dt" sz="half" idx="10"/>
          </p:nvPr>
        </p:nvSpPr>
        <p:spPr/>
        <p:txBody>
          <a:bodyPr/>
          <a:lstStyle/>
          <a:p>
            <a:fld id="{DCB06349-4E4E-456F-9690-09E9D0B95897}" type="datetime1">
              <a:rPr lang="en-US" smtClean="0"/>
              <a:pPr/>
              <a:t>3/16/2021</a:t>
            </a:fld>
            <a:endParaRPr lang="en-US"/>
          </a:p>
        </p:txBody>
      </p:sp>
      <p:sp>
        <p:nvSpPr>
          <p:cNvPr id="5" name="Content Placeholder 4"/>
          <p:cNvSpPr>
            <a:spLocks noGrp="1"/>
          </p:cNvSpPr>
          <p:nvPr>
            <p:ph sz="quarter" idx="1"/>
          </p:nvPr>
        </p:nvSpPr>
        <p:spPr/>
        <p:txBody>
          <a:bodyPr>
            <a:normAutofit fontScale="85000" lnSpcReduction="20000"/>
          </a:bodyPr>
          <a:lstStyle/>
          <a:p>
            <a:r>
              <a:rPr lang="en-US" dirty="0" smtClean="0"/>
              <a:t>Measure vehicle acceleration</a:t>
            </a:r>
          </a:p>
          <a:p>
            <a:r>
              <a:rPr lang="en-US" dirty="0" smtClean="0"/>
              <a:t>They can also measure seismic activity, inclination, dynamic distance, speed and machine vibration. </a:t>
            </a:r>
          </a:p>
          <a:p>
            <a:r>
              <a:rPr lang="en-US" dirty="0" smtClean="0"/>
              <a:t>Accelerometers are also increasingly found in biological sciences and allow the discrimination of behavioral patterns when animals are out of sight. </a:t>
            </a:r>
          </a:p>
          <a:p>
            <a:r>
              <a:rPr lang="en-US" dirty="0" smtClean="0"/>
              <a:t>They can also be found in machinery health monitoring applications to report vibrations and their changes in time of shafts at the bearings of rotating equipment like fans, turbines, pumps, compressors, rollers and cooling towers.</a:t>
            </a:r>
          </a:p>
          <a:p>
            <a:r>
              <a:rPr lang="en-US" dirty="0" smtClean="0"/>
              <a:t>Measure the vibration in </a:t>
            </a:r>
          </a:p>
          <a:p>
            <a:pPr lvl="1"/>
            <a:r>
              <a:rPr lang="en-US" dirty="0" smtClean="0"/>
              <a:t>Vehicles</a:t>
            </a:r>
          </a:p>
          <a:p>
            <a:pPr lvl="1"/>
            <a:r>
              <a:rPr lang="en-US" dirty="0" smtClean="0"/>
              <a:t>process control systems</a:t>
            </a:r>
          </a:p>
          <a:p>
            <a:pPr lvl="1"/>
            <a:r>
              <a:rPr lang="en-US" dirty="0" smtClean="0"/>
              <a:t>Machines</a:t>
            </a:r>
          </a:p>
          <a:p>
            <a:pPr lvl="1"/>
            <a:r>
              <a:rPr lang="en-US" dirty="0" smtClean="0"/>
              <a:t>Buildings and safety installations.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an accelerometer look like?</a:t>
            </a:r>
            <a:endParaRPr lang="en-US" dirty="0"/>
          </a:p>
        </p:txBody>
      </p:sp>
      <p:sp>
        <p:nvSpPr>
          <p:cNvPr id="3" name="Date Placeholder 2"/>
          <p:cNvSpPr>
            <a:spLocks noGrp="1"/>
          </p:cNvSpPr>
          <p:nvPr>
            <p:ph type="dt" sz="half" idx="10"/>
          </p:nvPr>
        </p:nvSpPr>
        <p:spPr/>
        <p:txBody>
          <a:bodyPr/>
          <a:lstStyle/>
          <a:p>
            <a:fld id="{856B988D-22CC-4980-9E53-9569DCBA3FC1}"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29026" name="Picture 2" descr="Image result for accelerometer sensor"/>
          <p:cNvPicPr>
            <a:picLocks noChangeAspect="1" noChangeArrowheads="1"/>
          </p:cNvPicPr>
          <p:nvPr/>
        </p:nvPicPr>
        <p:blipFill>
          <a:blip r:embed="rId2"/>
          <a:srcRect/>
          <a:stretch>
            <a:fillRect/>
          </a:stretch>
        </p:blipFill>
        <p:spPr bwMode="auto">
          <a:xfrm>
            <a:off x="3352800" y="2362200"/>
            <a:ext cx="2895600" cy="2769706"/>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a:t>
            </a:r>
            <a:endParaRPr lang="en-US" dirty="0"/>
          </a:p>
        </p:txBody>
      </p:sp>
      <p:sp>
        <p:nvSpPr>
          <p:cNvPr id="3" name="Date Placeholder 2"/>
          <p:cNvSpPr>
            <a:spLocks noGrp="1"/>
          </p:cNvSpPr>
          <p:nvPr>
            <p:ph type="dt" sz="half" idx="10"/>
          </p:nvPr>
        </p:nvSpPr>
        <p:spPr/>
        <p:txBody>
          <a:bodyPr/>
          <a:lstStyle/>
          <a:p>
            <a:fld id="{9D02E91A-516D-482C-8C3A-5B768D1F6038}"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32098" name="Picture 2" descr="Image result for accelerometer sensor connection with arduino"/>
          <p:cNvPicPr>
            <a:picLocks noChangeAspect="1" noChangeArrowheads="1"/>
          </p:cNvPicPr>
          <p:nvPr/>
        </p:nvPicPr>
        <p:blipFill>
          <a:blip r:embed="rId2"/>
          <a:srcRect/>
          <a:stretch>
            <a:fillRect/>
          </a:stretch>
        </p:blipFill>
        <p:spPr bwMode="auto">
          <a:xfrm>
            <a:off x="1219200" y="1981200"/>
            <a:ext cx="7640533" cy="32766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processing and storage devices</a:t>
            </a:r>
            <a:endParaRPr lang="en-US" dirty="0"/>
          </a:p>
        </p:txBody>
      </p:sp>
      <p:sp>
        <p:nvSpPr>
          <p:cNvPr id="3" name="Date Placeholder 2"/>
          <p:cNvSpPr>
            <a:spLocks noGrp="1"/>
          </p:cNvSpPr>
          <p:nvPr>
            <p:ph type="dt" sz="half" idx="10"/>
          </p:nvPr>
        </p:nvSpPr>
        <p:spPr/>
        <p:txBody>
          <a:bodyPr/>
          <a:lstStyle/>
          <a:p>
            <a:fld id="{9808D3C4-6EAE-4A05-BAF7-21E663B01724}" type="datetime1">
              <a:rPr lang="en-US" smtClean="0"/>
              <a:pPr/>
              <a:t>3/16/2021</a:t>
            </a:fld>
            <a:endParaRPr lang="en-US"/>
          </a:p>
        </p:txBody>
      </p:sp>
      <p:sp>
        <p:nvSpPr>
          <p:cNvPr id="7" name="Content Placeholder 6"/>
          <p:cNvSpPr>
            <a:spLocks noGrp="1"/>
          </p:cNvSpPr>
          <p:nvPr>
            <p:ph sz="quarter" idx="1"/>
          </p:nvPr>
        </p:nvSpPr>
        <p:spPr/>
        <p:txBody>
          <a:bodyPr/>
          <a:lstStyle/>
          <a:p>
            <a:r>
              <a:rPr lang="en-US" dirty="0" smtClean="0"/>
              <a:t>Data is locally stored and processed</a:t>
            </a:r>
          </a:p>
          <a:p>
            <a:r>
              <a:rPr lang="en-US" dirty="0" smtClean="0"/>
              <a:t>Ideally not sent forwards unless relevant.</a:t>
            </a:r>
          </a:p>
          <a:p>
            <a:r>
              <a:rPr lang="en-US" dirty="0" smtClean="0"/>
              <a:t>Edge or fog computing </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Accelerometer- Code</a:t>
            </a:r>
            <a:endParaRPr lang="en-US" dirty="0"/>
          </a:p>
        </p:txBody>
      </p:sp>
      <p:sp>
        <p:nvSpPr>
          <p:cNvPr id="3" name="Date Placeholder 2"/>
          <p:cNvSpPr>
            <a:spLocks noGrp="1"/>
          </p:cNvSpPr>
          <p:nvPr>
            <p:ph type="dt" sz="half" idx="10"/>
          </p:nvPr>
        </p:nvSpPr>
        <p:spPr/>
        <p:txBody>
          <a:bodyPr/>
          <a:lstStyle/>
          <a:p>
            <a:fld id="{4FD29F4D-9717-486B-82FE-4C0B6BF4505A}" type="datetime1">
              <a:rPr lang="en-US" smtClean="0"/>
              <a:pPr/>
              <a:t>3/16/2021</a:t>
            </a:fld>
            <a:endParaRPr lang="en-US"/>
          </a:p>
        </p:txBody>
      </p:sp>
      <p:sp>
        <p:nvSpPr>
          <p:cNvPr id="5" name="Content Placeholder 4"/>
          <p:cNvSpPr>
            <a:spLocks noGrp="1"/>
          </p:cNvSpPr>
          <p:nvPr>
            <p:ph sz="quarter" idx="1"/>
          </p:nvPr>
        </p:nvSpPr>
        <p:spPr/>
        <p:txBody>
          <a:bodyPr>
            <a:noAutofit/>
          </a:bodyPr>
          <a:lstStyle/>
          <a:p>
            <a:pPr>
              <a:buNone/>
            </a:pPr>
            <a:r>
              <a:rPr lang="en-US" sz="1300" dirty="0" smtClean="0"/>
              <a:t> </a:t>
            </a:r>
            <a:r>
              <a:rPr lang="en-US" sz="1300" dirty="0" err="1" smtClean="0"/>
              <a:t>constint</a:t>
            </a:r>
            <a:r>
              <a:rPr lang="en-US" sz="1300" dirty="0" smtClean="0"/>
              <a:t> ap1 = A5;  </a:t>
            </a:r>
            <a:r>
              <a:rPr lang="en-US" sz="1300" dirty="0" err="1" smtClean="0"/>
              <a:t>constint</a:t>
            </a:r>
            <a:r>
              <a:rPr lang="en-US" sz="1300" dirty="0" smtClean="0"/>
              <a:t> ap2 = A4;   </a:t>
            </a:r>
            <a:r>
              <a:rPr lang="en-US" sz="1300" dirty="0" err="1" smtClean="0"/>
              <a:t>constint</a:t>
            </a:r>
            <a:r>
              <a:rPr lang="en-US" sz="1300" dirty="0" smtClean="0"/>
              <a:t> ap3 = A3;</a:t>
            </a:r>
          </a:p>
          <a:p>
            <a:pPr>
              <a:buNone/>
            </a:pPr>
            <a:r>
              <a:rPr lang="en-US" sz="1300" dirty="0" err="1" smtClean="0"/>
              <a:t>int</a:t>
            </a:r>
            <a:r>
              <a:rPr lang="en-US" sz="1300" dirty="0" smtClean="0"/>
              <a:t> sv1 = 0;        </a:t>
            </a:r>
            <a:r>
              <a:rPr lang="en-US" sz="1300" dirty="0" err="1" smtClean="0"/>
              <a:t>int</a:t>
            </a:r>
            <a:r>
              <a:rPr lang="en-US" sz="1300" dirty="0" smtClean="0"/>
              <a:t> ov1 = 0;    </a:t>
            </a:r>
            <a:r>
              <a:rPr lang="en-US" sz="1300" dirty="0" err="1" smtClean="0"/>
              <a:t>int</a:t>
            </a:r>
            <a:r>
              <a:rPr lang="en-US" sz="1300" dirty="0" smtClean="0"/>
              <a:t> sv2 = 0;      </a:t>
            </a:r>
          </a:p>
          <a:p>
            <a:pPr>
              <a:buNone/>
            </a:pPr>
            <a:r>
              <a:rPr lang="en-US" sz="1300" dirty="0" err="1" smtClean="0"/>
              <a:t>int</a:t>
            </a:r>
            <a:r>
              <a:rPr lang="en-US" sz="1300" dirty="0" smtClean="0"/>
              <a:t> ov2= 0;      </a:t>
            </a:r>
            <a:r>
              <a:rPr lang="en-US" sz="1300" dirty="0" err="1" smtClean="0"/>
              <a:t>int</a:t>
            </a:r>
            <a:r>
              <a:rPr lang="en-US" sz="1300" dirty="0" smtClean="0"/>
              <a:t> sv3 = 0;       </a:t>
            </a:r>
            <a:r>
              <a:rPr lang="en-US" sz="1300" dirty="0" err="1" smtClean="0"/>
              <a:t>int</a:t>
            </a:r>
            <a:r>
              <a:rPr lang="en-US" sz="1300" dirty="0" smtClean="0"/>
              <a:t> ov3= 0;      </a:t>
            </a:r>
          </a:p>
          <a:p>
            <a:pPr>
              <a:buNone/>
            </a:pPr>
            <a:r>
              <a:rPr lang="en-US" sz="1300" dirty="0" smtClean="0"/>
              <a:t>void setup() {  // initialize serial communications at 9600 bps:</a:t>
            </a:r>
          </a:p>
          <a:p>
            <a:pPr>
              <a:buNone/>
            </a:pPr>
            <a:r>
              <a:rPr lang="en-US" sz="1300" dirty="0" err="1" smtClean="0"/>
              <a:t>Serial.begin</a:t>
            </a:r>
            <a:r>
              <a:rPr lang="en-US" sz="1300" dirty="0" smtClean="0"/>
              <a:t>(9600);</a:t>
            </a:r>
          </a:p>
          <a:p>
            <a:pPr>
              <a:buNone/>
            </a:pPr>
            <a:r>
              <a:rPr lang="en-US" sz="1300" dirty="0" smtClean="0"/>
              <a:t>}</a:t>
            </a:r>
          </a:p>
          <a:p>
            <a:pPr>
              <a:buNone/>
            </a:pPr>
            <a:r>
              <a:rPr lang="en-US" sz="1300" dirty="0" smtClean="0"/>
              <a:t>void loop() {</a:t>
            </a:r>
          </a:p>
          <a:p>
            <a:pPr>
              <a:buNone/>
            </a:pPr>
            <a:r>
              <a:rPr lang="en-US" sz="1300" dirty="0" err="1" smtClean="0"/>
              <a:t>analogReference</a:t>
            </a:r>
            <a:r>
              <a:rPr lang="en-US" sz="1300" dirty="0" smtClean="0"/>
              <a:t>(EXTERNAL);    //connect 3.3v to AREF</a:t>
            </a:r>
          </a:p>
          <a:p>
            <a:pPr>
              <a:buNone/>
            </a:pPr>
            <a:r>
              <a:rPr lang="en-US" sz="1300" dirty="0" smtClean="0"/>
              <a:t>  sv1 = </a:t>
            </a:r>
            <a:r>
              <a:rPr lang="en-US" sz="1300" dirty="0" err="1" smtClean="0"/>
              <a:t>analogRead</a:t>
            </a:r>
            <a:r>
              <a:rPr lang="en-US" sz="1300" dirty="0" smtClean="0"/>
              <a:t>(ap1);          // read the analog in value:</a:t>
            </a:r>
          </a:p>
          <a:p>
            <a:pPr>
              <a:buNone/>
            </a:pPr>
            <a:r>
              <a:rPr lang="en-US" sz="1300" dirty="0" smtClean="0"/>
              <a:t>  ov1 = map(sv1, 0, 1023, 0, 255);   // map it to the range of the analog out:</a:t>
            </a:r>
          </a:p>
          <a:p>
            <a:pPr>
              <a:buNone/>
            </a:pPr>
            <a:r>
              <a:rPr lang="en-US" sz="1300" dirty="0" smtClean="0"/>
              <a:t>delay(2);                     // change the analog out value:</a:t>
            </a:r>
          </a:p>
          <a:p>
            <a:pPr>
              <a:buNone/>
            </a:pPr>
            <a:r>
              <a:rPr lang="en-US" sz="1300" dirty="0" smtClean="0"/>
              <a:t>  sv2 = </a:t>
            </a:r>
            <a:r>
              <a:rPr lang="en-US" sz="1300" dirty="0" err="1" smtClean="0"/>
              <a:t>analogRead</a:t>
            </a:r>
            <a:r>
              <a:rPr lang="en-US" sz="1300" dirty="0" smtClean="0"/>
              <a:t>(ap2);            </a:t>
            </a:r>
          </a:p>
          <a:p>
            <a:pPr>
              <a:buNone/>
            </a:pPr>
            <a:r>
              <a:rPr lang="en-US" sz="1300" dirty="0" smtClean="0"/>
              <a:t>  ov2 = map(sv2, 0, 1023, 0, 255); </a:t>
            </a:r>
          </a:p>
          <a:p>
            <a:pPr>
              <a:buNone/>
            </a:pPr>
            <a:r>
              <a:rPr lang="en-US" sz="1300" dirty="0" smtClean="0"/>
              <a:t> delay(2);     </a:t>
            </a:r>
          </a:p>
        </p:txBody>
      </p:sp>
      <p:sp>
        <p:nvSpPr>
          <p:cNvPr id="7" name="Content Placeholder 6"/>
          <p:cNvSpPr>
            <a:spLocks noGrp="1"/>
          </p:cNvSpPr>
          <p:nvPr>
            <p:ph sz="quarter" idx="2"/>
          </p:nvPr>
        </p:nvSpPr>
        <p:spPr/>
        <p:txBody>
          <a:bodyPr>
            <a:noAutofit/>
          </a:bodyPr>
          <a:lstStyle/>
          <a:p>
            <a:pPr>
              <a:buNone/>
            </a:pPr>
            <a:r>
              <a:rPr lang="en-US" sz="1400" dirty="0" smtClean="0"/>
              <a:t>sv3 = </a:t>
            </a:r>
            <a:r>
              <a:rPr lang="en-US" sz="1400" dirty="0" err="1" smtClean="0"/>
              <a:t>analogRead</a:t>
            </a:r>
            <a:r>
              <a:rPr lang="en-US" sz="1400" dirty="0" smtClean="0"/>
              <a:t>(ap3);            </a:t>
            </a:r>
          </a:p>
          <a:p>
            <a:pPr>
              <a:buNone/>
            </a:pPr>
            <a:r>
              <a:rPr lang="en-US" sz="1400" dirty="0" smtClean="0"/>
              <a:t>  ov3 = map(sv3, 0, 1023, 0, 255);  </a:t>
            </a:r>
          </a:p>
          <a:p>
            <a:pPr>
              <a:buNone/>
            </a:pPr>
            <a:r>
              <a:rPr lang="en-US" sz="1400" dirty="0" smtClean="0"/>
              <a:t>// print the results to the serial monitor:</a:t>
            </a:r>
          </a:p>
          <a:p>
            <a:pPr>
              <a:buNone/>
            </a:pPr>
            <a:r>
              <a:rPr lang="en-US" sz="1400" dirty="0" err="1" smtClean="0"/>
              <a:t>Serial.print</a:t>
            </a:r>
            <a:r>
              <a:rPr lang="en-US" sz="1400" dirty="0" smtClean="0"/>
              <a:t>("Xsensor1 = " );                       </a:t>
            </a:r>
          </a:p>
          <a:p>
            <a:pPr>
              <a:buNone/>
            </a:pPr>
            <a:r>
              <a:rPr lang="en-US" sz="1400" dirty="0" err="1" smtClean="0"/>
              <a:t>Serial.print</a:t>
            </a:r>
            <a:r>
              <a:rPr lang="en-US" sz="1400" dirty="0" smtClean="0"/>
              <a:t>(sv1);      </a:t>
            </a:r>
          </a:p>
          <a:p>
            <a:pPr>
              <a:buNone/>
            </a:pPr>
            <a:r>
              <a:rPr lang="en-US" sz="1400" dirty="0" err="1" smtClean="0"/>
              <a:t>Serial.print</a:t>
            </a:r>
            <a:r>
              <a:rPr lang="en-US" sz="1400" dirty="0" smtClean="0"/>
              <a:t>("\t output1 = ");      </a:t>
            </a:r>
          </a:p>
          <a:p>
            <a:pPr>
              <a:buNone/>
            </a:pPr>
            <a:r>
              <a:rPr lang="en-US" sz="1400" dirty="0" err="1" smtClean="0"/>
              <a:t>Serial.println</a:t>
            </a:r>
            <a:r>
              <a:rPr lang="en-US" sz="1400" dirty="0" smtClean="0"/>
              <a:t>(ov1);   </a:t>
            </a:r>
          </a:p>
          <a:p>
            <a:pPr>
              <a:buNone/>
            </a:pPr>
            <a:r>
              <a:rPr lang="en-US" sz="1400" dirty="0" err="1" smtClean="0"/>
              <a:t>Serial.print</a:t>
            </a:r>
            <a:r>
              <a:rPr lang="en-US" sz="1400" dirty="0" smtClean="0"/>
              <a:t>("Ysensor2 = " );                       </a:t>
            </a:r>
          </a:p>
          <a:p>
            <a:pPr>
              <a:buNone/>
            </a:pPr>
            <a:r>
              <a:rPr lang="en-US" sz="1400" dirty="0" err="1" smtClean="0"/>
              <a:t>Serial.print</a:t>
            </a:r>
            <a:r>
              <a:rPr lang="en-US" sz="1400" dirty="0" smtClean="0"/>
              <a:t>(sv2);      </a:t>
            </a:r>
          </a:p>
          <a:p>
            <a:pPr>
              <a:buNone/>
            </a:pPr>
            <a:r>
              <a:rPr lang="en-US" sz="1400" dirty="0" err="1" smtClean="0"/>
              <a:t>Serial.print</a:t>
            </a:r>
            <a:r>
              <a:rPr lang="en-US" sz="1400" dirty="0" smtClean="0"/>
              <a:t>("\t output2 = ");      </a:t>
            </a:r>
          </a:p>
          <a:p>
            <a:pPr>
              <a:buNone/>
            </a:pPr>
            <a:r>
              <a:rPr lang="en-US" sz="1400" dirty="0" err="1" smtClean="0"/>
              <a:t>Serial.println</a:t>
            </a:r>
            <a:r>
              <a:rPr lang="en-US" sz="1400" dirty="0" smtClean="0"/>
              <a:t>(ov2);   </a:t>
            </a:r>
          </a:p>
          <a:p>
            <a:pPr>
              <a:buNone/>
            </a:pPr>
            <a:r>
              <a:rPr lang="en-US" sz="1400" dirty="0" err="1" smtClean="0"/>
              <a:t>Serial.print</a:t>
            </a:r>
            <a:r>
              <a:rPr lang="en-US" sz="1400" dirty="0" smtClean="0"/>
              <a:t>("Zsensor3 = " );                       </a:t>
            </a:r>
          </a:p>
          <a:p>
            <a:pPr>
              <a:buNone/>
            </a:pPr>
            <a:r>
              <a:rPr lang="en-US" sz="1400" dirty="0" err="1" smtClean="0"/>
              <a:t>Serial.print</a:t>
            </a:r>
            <a:r>
              <a:rPr lang="en-US" sz="1400" dirty="0" smtClean="0"/>
              <a:t>(sv3);      </a:t>
            </a:r>
          </a:p>
          <a:p>
            <a:pPr>
              <a:buNone/>
            </a:pPr>
            <a:r>
              <a:rPr lang="en-US" sz="1400" dirty="0" err="1" smtClean="0"/>
              <a:t>Serial.print</a:t>
            </a:r>
            <a:r>
              <a:rPr lang="en-US" sz="1400" dirty="0" smtClean="0"/>
              <a:t>("\t output3 = ");      </a:t>
            </a:r>
          </a:p>
          <a:p>
            <a:pPr>
              <a:buNone/>
            </a:pPr>
            <a:r>
              <a:rPr lang="en-US" sz="1400" dirty="0" err="1" smtClean="0"/>
              <a:t>Serial.println</a:t>
            </a:r>
            <a:r>
              <a:rPr lang="en-US" sz="1400" dirty="0" smtClean="0"/>
              <a:t>(ov3);   </a:t>
            </a:r>
          </a:p>
          <a:p>
            <a:pPr>
              <a:buNone/>
            </a:pPr>
            <a:r>
              <a:rPr lang="en-US" sz="1400" dirty="0" smtClean="0"/>
              <a:t>delay(3000);                    </a:t>
            </a:r>
          </a:p>
          <a:p>
            <a:pPr>
              <a:buNone/>
            </a:pPr>
            <a:r>
              <a:rPr lang="en-US" sz="1400" dirty="0" smtClean="0"/>
              <a:t>}</a:t>
            </a:r>
            <a:endParaRPr lang="en-US" sz="14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normAutofit fontScale="90000"/>
          </a:bodyPr>
          <a:lstStyle/>
          <a:p>
            <a:r>
              <a:rPr lang="en-US" dirty="0" smtClean="0"/>
              <a:t>Bluetooth and its connection with </a:t>
            </a:r>
            <a:r>
              <a:rPr lang="en-US" dirty="0" err="1" smtClean="0"/>
              <a:t>Arduino</a:t>
            </a:r>
            <a:endParaRPr lang="en-IN" dirty="0"/>
          </a:p>
        </p:txBody>
      </p:sp>
      <p:sp>
        <p:nvSpPr>
          <p:cNvPr id="3" name="Date Placeholder 2"/>
          <p:cNvSpPr>
            <a:spLocks noGrp="1"/>
          </p:cNvSpPr>
          <p:nvPr>
            <p:ph type="dt" sz="half" idx="10"/>
          </p:nvPr>
        </p:nvSpPr>
        <p:spPr/>
        <p:txBody>
          <a:bodyPr/>
          <a:lstStyle/>
          <a:p>
            <a:fld id="{00088036-26E1-439E-BBD1-BD9B4B0E8A0F}" type="datetime1">
              <a:rPr lang="en-US" smtClean="0"/>
              <a:pPr/>
              <a:t>3/16/2021</a:t>
            </a:fld>
            <a:endParaRPr lang="en-US"/>
          </a:p>
        </p:txBody>
      </p:sp>
      <p:sp>
        <p:nvSpPr>
          <p:cNvPr id="7" name="Content Placeholder 6"/>
          <p:cNvSpPr>
            <a:spLocks noGrp="1"/>
          </p:cNvSpPr>
          <p:nvPr>
            <p:ph sz="quarter" idx="1"/>
          </p:nvPr>
        </p:nvSpPr>
        <p:spPr/>
        <p:txBody>
          <a:bodyPr/>
          <a:lstStyle/>
          <a:p>
            <a:r>
              <a:rPr lang="en-IN" dirty="0" smtClean="0"/>
              <a:t>Bluetooth is an always-on, short-range radio </a:t>
            </a:r>
            <a:r>
              <a:rPr lang="en-IN" dirty="0" err="1" smtClean="0"/>
              <a:t>hookup</a:t>
            </a:r>
            <a:r>
              <a:rPr lang="en-IN" dirty="0" smtClean="0"/>
              <a:t> that resides on a microchip.</a:t>
            </a:r>
            <a:endParaRPr lang="en-IN" dirty="0"/>
          </a:p>
        </p:txBody>
      </p:sp>
      <p:pic>
        <p:nvPicPr>
          <p:cNvPr id="8" name="Picture 2" descr="https://hackster.imgix.net/uploads/image/file/153201/hc-05-LED%20blink%20Circuit.png?w=680&amp;h=510&amp;fit=max"/>
          <p:cNvPicPr>
            <a:picLocks noChangeAspect="1" noChangeArrowheads="1"/>
          </p:cNvPicPr>
          <p:nvPr/>
        </p:nvPicPr>
        <p:blipFill>
          <a:blip r:embed="rId2"/>
          <a:srcRect/>
          <a:stretch>
            <a:fillRect/>
          </a:stretch>
        </p:blipFill>
        <p:spPr bwMode="auto">
          <a:xfrm>
            <a:off x="2819400" y="2209800"/>
            <a:ext cx="3248025" cy="3810000"/>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Motor</a:t>
            </a:r>
            <a:endParaRPr lang="en-IN" dirty="0"/>
          </a:p>
        </p:txBody>
      </p:sp>
      <p:sp>
        <p:nvSpPr>
          <p:cNvPr id="3" name="Date Placeholder 2"/>
          <p:cNvSpPr>
            <a:spLocks noGrp="1"/>
          </p:cNvSpPr>
          <p:nvPr>
            <p:ph type="dt" sz="half" idx="10"/>
          </p:nvPr>
        </p:nvSpPr>
        <p:spPr/>
        <p:txBody>
          <a:bodyPr/>
          <a:lstStyle/>
          <a:p>
            <a:fld id="{CE77B561-F6AB-46F7-A1B3-06E67AAA667C}"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A </a:t>
            </a:r>
            <a:r>
              <a:rPr lang="en-US" b="1" dirty="0" smtClean="0"/>
              <a:t>servomotor</a:t>
            </a:r>
            <a:r>
              <a:rPr lang="en-US" dirty="0" smtClean="0"/>
              <a:t> is a </a:t>
            </a:r>
            <a:r>
              <a:rPr lang="en-US" dirty="0" smtClean="0">
                <a:hlinkClick r:id="rId2" tooltip="Rotary actuator"/>
              </a:rPr>
              <a:t>rotary actuator</a:t>
            </a:r>
            <a:r>
              <a:rPr lang="en-US" dirty="0" smtClean="0"/>
              <a:t> or </a:t>
            </a:r>
            <a:r>
              <a:rPr lang="en-US" dirty="0" smtClean="0">
                <a:hlinkClick r:id="rId3" tooltip="Linear actuator"/>
              </a:rPr>
              <a:t>linear actuator</a:t>
            </a:r>
            <a:r>
              <a:rPr lang="en-US" dirty="0" smtClean="0"/>
              <a:t> that allows for precise control of angular or linear position, velocity and acceleration.</a:t>
            </a:r>
          </a:p>
          <a:p>
            <a:r>
              <a:rPr lang="en-US" dirty="0" smtClean="0"/>
              <a:t>Consists of a suitable motor coupled to a sensor for position feedback</a:t>
            </a:r>
            <a:endParaRPr lang="en-I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Servo motor look like?</a:t>
            </a:r>
            <a:endParaRPr lang="en-US" dirty="0"/>
          </a:p>
        </p:txBody>
      </p:sp>
      <p:sp>
        <p:nvSpPr>
          <p:cNvPr id="3" name="Date Placeholder 2"/>
          <p:cNvSpPr>
            <a:spLocks noGrp="1"/>
          </p:cNvSpPr>
          <p:nvPr>
            <p:ph type="dt" sz="half" idx="10"/>
          </p:nvPr>
        </p:nvSpPr>
        <p:spPr/>
        <p:txBody>
          <a:bodyPr/>
          <a:lstStyle/>
          <a:p>
            <a:fld id="{179F7FE6-A300-490A-A189-FA1A9DED46C7}"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57698" name="Picture 2" descr="Image result for servo motor"/>
          <p:cNvPicPr>
            <a:picLocks noChangeAspect="1" noChangeArrowheads="1"/>
          </p:cNvPicPr>
          <p:nvPr/>
        </p:nvPicPr>
        <p:blipFill>
          <a:blip r:embed="rId2"/>
          <a:srcRect/>
          <a:stretch>
            <a:fillRect/>
          </a:stretch>
        </p:blipFill>
        <p:spPr bwMode="auto">
          <a:xfrm>
            <a:off x="1905000" y="2133600"/>
            <a:ext cx="4762500" cy="3390900"/>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Motor- Code</a:t>
            </a:r>
            <a:endParaRPr lang="en-IN" dirty="0"/>
          </a:p>
        </p:txBody>
      </p:sp>
      <p:sp>
        <p:nvSpPr>
          <p:cNvPr id="3" name="Date Placeholder 2"/>
          <p:cNvSpPr>
            <a:spLocks noGrp="1"/>
          </p:cNvSpPr>
          <p:nvPr>
            <p:ph type="dt" sz="half" idx="10"/>
          </p:nvPr>
        </p:nvSpPr>
        <p:spPr/>
        <p:txBody>
          <a:bodyPr/>
          <a:lstStyle/>
          <a:p>
            <a:fld id="{6AF81DBF-E8FC-4F89-805D-7B8DF6B021B4}" type="datetime1">
              <a:rPr lang="en-US" smtClean="0"/>
              <a:pPr/>
              <a:t>3/16/2021</a:t>
            </a:fld>
            <a:endParaRPr lang="en-US"/>
          </a:p>
        </p:txBody>
      </p:sp>
      <p:sp>
        <p:nvSpPr>
          <p:cNvPr id="5" name="Content Placeholder 4"/>
          <p:cNvSpPr>
            <a:spLocks noGrp="1"/>
          </p:cNvSpPr>
          <p:nvPr>
            <p:ph sz="quarter" idx="1"/>
          </p:nvPr>
        </p:nvSpPr>
        <p:spPr/>
        <p:txBody>
          <a:bodyPr>
            <a:normAutofit fontScale="70000" lnSpcReduction="20000"/>
          </a:bodyPr>
          <a:lstStyle/>
          <a:p>
            <a:pPr>
              <a:buNone/>
            </a:pPr>
            <a:r>
              <a:rPr lang="en-IN" dirty="0" smtClean="0"/>
              <a:t>#include &lt;</a:t>
            </a:r>
            <a:r>
              <a:rPr lang="en-IN" dirty="0" err="1" smtClean="0"/>
              <a:t>Servo.h</a:t>
            </a:r>
            <a:r>
              <a:rPr lang="en-IN" dirty="0" smtClean="0"/>
              <a:t>&gt;</a:t>
            </a:r>
          </a:p>
          <a:p>
            <a:pPr>
              <a:buNone/>
            </a:pPr>
            <a:r>
              <a:rPr lang="en-IN" dirty="0" smtClean="0"/>
              <a:t>Servo </a:t>
            </a:r>
            <a:r>
              <a:rPr lang="en-IN" dirty="0" err="1" smtClean="0"/>
              <a:t>myservo</a:t>
            </a:r>
            <a:r>
              <a:rPr lang="en-IN" dirty="0" smtClean="0"/>
              <a:t>;  // create servo object to control a servo</a:t>
            </a:r>
          </a:p>
          <a:p>
            <a:pPr>
              <a:buNone/>
            </a:pPr>
            <a:r>
              <a:rPr lang="en-IN" dirty="0" err="1" smtClean="0"/>
              <a:t>int</a:t>
            </a:r>
            <a:r>
              <a:rPr lang="en-IN" dirty="0" smtClean="0"/>
              <a:t> </a:t>
            </a:r>
            <a:r>
              <a:rPr lang="en-IN" dirty="0" err="1" smtClean="0"/>
              <a:t>potpin</a:t>
            </a:r>
            <a:r>
              <a:rPr lang="en-IN" dirty="0" smtClean="0"/>
              <a:t> = 0;  // </a:t>
            </a:r>
            <a:r>
              <a:rPr lang="en-IN" dirty="0" err="1" smtClean="0"/>
              <a:t>analog</a:t>
            </a:r>
            <a:r>
              <a:rPr lang="en-IN" dirty="0" smtClean="0"/>
              <a:t> pin used to connect the potentiometer</a:t>
            </a:r>
          </a:p>
          <a:p>
            <a:pPr>
              <a:buNone/>
            </a:pPr>
            <a:r>
              <a:rPr lang="en-IN" dirty="0" err="1" smtClean="0"/>
              <a:t>int</a:t>
            </a:r>
            <a:r>
              <a:rPr lang="en-IN" dirty="0" smtClean="0"/>
              <a:t> </a:t>
            </a:r>
            <a:r>
              <a:rPr lang="en-IN" dirty="0" err="1" smtClean="0"/>
              <a:t>val</a:t>
            </a:r>
            <a:r>
              <a:rPr lang="en-IN" dirty="0" smtClean="0"/>
              <a:t>;    // variable to read the value from the </a:t>
            </a:r>
            <a:r>
              <a:rPr lang="en-IN" dirty="0" err="1" smtClean="0"/>
              <a:t>analog</a:t>
            </a:r>
            <a:r>
              <a:rPr lang="en-IN" dirty="0" smtClean="0"/>
              <a:t> pin</a:t>
            </a:r>
          </a:p>
          <a:p>
            <a:pPr>
              <a:buNone/>
            </a:pPr>
            <a:r>
              <a:rPr lang="en-IN" dirty="0" smtClean="0"/>
              <a:t>void setup() {</a:t>
            </a:r>
          </a:p>
          <a:p>
            <a:pPr>
              <a:buNone/>
            </a:pPr>
            <a:r>
              <a:rPr lang="en-IN" dirty="0" smtClean="0"/>
              <a:t>  </a:t>
            </a:r>
            <a:r>
              <a:rPr lang="en-IN" dirty="0" err="1" smtClean="0"/>
              <a:t>myservo.attach</a:t>
            </a:r>
            <a:r>
              <a:rPr lang="en-IN" dirty="0" smtClean="0"/>
              <a:t>(9);  // attaches the servo on pin 9 to the servo object</a:t>
            </a:r>
          </a:p>
          <a:p>
            <a:pPr>
              <a:buNone/>
            </a:pPr>
            <a:r>
              <a:rPr lang="en-IN" dirty="0" smtClean="0"/>
              <a:t>}</a:t>
            </a:r>
          </a:p>
          <a:p>
            <a:pPr>
              <a:buNone/>
            </a:pPr>
            <a:r>
              <a:rPr lang="en-IN" dirty="0" smtClean="0"/>
              <a:t>void loop() {</a:t>
            </a:r>
          </a:p>
          <a:p>
            <a:pPr>
              <a:buNone/>
            </a:pPr>
            <a:r>
              <a:rPr lang="en-IN" dirty="0" smtClean="0"/>
              <a:t>  </a:t>
            </a:r>
            <a:r>
              <a:rPr lang="en-IN" dirty="0" err="1" smtClean="0"/>
              <a:t>val</a:t>
            </a:r>
            <a:r>
              <a:rPr lang="en-IN" dirty="0" smtClean="0"/>
              <a:t> = </a:t>
            </a:r>
            <a:r>
              <a:rPr lang="en-IN" dirty="0" err="1" smtClean="0"/>
              <a:t>analogRead</a:t>
            </a:r>
            <a:r>
              <a:rPr lang="en-IN" dirty="0" smtClean="0"/>
              <a:t>(</a:t>
            </a:r>
            <a:r>
              <a:rPr lang="en-IN" dirty="0" err="1" smtClean="0"/>
              <a:t>potpin</a:t>
            </a:r>
            <a:r>
              <a:rPr lang="en-IN" dirty="0" smtClean="0"/>
              <a:t>);            // reads the value of the potentiometer (value between 0 and 1023)</a:t>
            </a:r>
          </a:p>
          <a:p>
            <a:pPr>
              <a:buNone/>
            </a:pPr>
            <a:r>
              <a:rPr lang="en-IN" dirty="0" smtClean="0"/>
              <a:t>  </a:t>
            </a:r>
            <a:r>
              <a:rPr lang="en-IN" dirty="0" err="1" smtClean="0"/>
              <a:t>val</a:t>
            </a:r>
            <a:r>
              <a:rPr lang="en-IN" dirty="0" smtClean="0"/>
              <a:t> = map(</a:t>
            </a:r>
            <a:r>
              <a:rPr lang="en-IN" dirty="0" err="1" smtClean="0"/>
              <a:t>val</a:t>
            </a:r>
            <a:r>
              <a:rPr lang="en-IN" dirty="0" smtClean="0"/>
              <a:t>, 0, 1023, 0, 180);     // scale it to use it with the servo (value between 0 and 180)</a:t>
            </a:r>
          </a:p>
          <a:p>
            <a:pPr>
              <a:buNone/>
            </a:pPr>
            <a:r>
              <a:rPr lang="en-IN" dirty="0" smtClean="0"/>
              <a:t>  </a:t>
            </a:r>
            <a:r>
              <a:rPr lang="en-IN" dirty="0" err="1" smtClean="0"/>
              <a:t>myservo.write</a:t>
            </a:r>
            <a:r>
              <a:rPr lang="en-IN" dirty="0" smtClean="0"/>
              <a:t>(</a:t>
            </a:r>
            <a:r>
              <a:rPr lang="en-IN" dirty="0" err="1" smtClean="0"/>
              <a:t>val</a:t>
            </a:r>
            <a:r>
              <a:rPr lang="en-IN" dirty="0" smtClean="0"/>
              <a:t>);                  // sets the servo position according to the scaled value</a:t>
            </a:r>
          </a:p>
          <a:p>
            <a:pPr>
              <a:buNone/>
            </a:pPr>
            <a:r>
              <a:rPr lang="en-IN" dirty="0" smtClean="0"/>
              <a:t>  delay(15);                           // waits for the servo to get there</a:t>
            </a:r>
          </a:p>
          <a:p>
            <a:pPr>
              <a:buNone/>
            </a:pPr>
            <a:r>
              <a:rPr lang="en-IN" dirty="0" smtClean="0"/>
              <a:t>}</a:t>
            </a:r>
          </a:p>
          <a:p>
            <a:pPr>
              <a:buNone/>
            </a:pPr>
            <a:endParaRPr lang="en-IN"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Bluetooth</a:t>
            </a:r>
            <a:endParaRPr lang="en-US" dirty="0"/>
          </a:p>
        </p:txBody>
      </p:sp>
      <p:sp>
        <p:nvSpPr>
          <p:cNvPr id="3" name="Date Placeholder 2"/>
          <p:cNvSpPr>
            <a:spLocks noGrp="1"/>
          </p:cNvSpPr>
          <p:nvPr>
            <p:ph type="dt" sz="half" idx="10"/>
          </p:nvPr>
        </p:nvSpPr>
        <p:spPr/>
        <p:txBody>
          <a:bodyPr/>
          <a:lstStyle/>
          <a:p>
            <a:fld id="{62D60C14-8ED9-45B8-AFC7-7A71E1679E61}" type="datetime1">
              <a:rPr lang="en-US" smtClean="0"/>
              <a:pPr/>
              <a:t>3/16/2021</a:t>
            </a:fld>
            <a:endParaRPr lang="en-US"/>
          </a:p>
        </p:txBody>
      </p:sp>
      <p:sp>
        <p:nvSpPr>
          <p:cNvPr id="5" name="Content Placeholder 4"/>
          <p:cNvSpPr>
            <a:spLocks noGrp="1"/>
          </p:cNvSpPr>
          <p:nvPr>
            <p:ph sz="quarter" idx="1"/>
          </p:nvPr>
        </p:nvSpPr>
        <p:spPr/>
        <p:txBody>
          <a:bodyPr/>
          <a:lstStyle/>
          <a:p>
            <a:r>
              <a:rPr lang="en-US" b="1" dirty="0" smtClean="0"/>
              <a:t>Bluetooth</a:t>
            </a:r>
            <a:r>
              <a:rPr lang="en-US" dirty="0" smtClean="0"/>
              <a:t> is a </a:t>
            </a:r>
            <a:r>
              <a:rPr lang="en-US" dirty="0" smtClean="0">
                <a:hlinkClick r:id="rId2" tooltip="Wireless"/>
              </a:rPr>
              <a:t>wireless</a:t>
            </a:r>
            <a:r>
              <a:rPr lang="en-US" dirty="0" smtClean="0"/>
              <a:t> technology standard for exchanging data over short distances.</a:t>
            </a:r>
            <a:endParaRPr lang="en-US" dirty="0"/>
          </a:p>
        </p:txBody>
      </p:sp>
      <p:pic>
        <p:nvPicPr>
          <p:cNvPr id="6" name="Picture 2" descr="Related image"/>
          <p:cNvPicPr>
            <a:picLocks noChangeAspect="1" noChangeArrowheads="1"/>
          </p:cNvPicPr>
          <p:nvPr/>
        </p:nvPicPr>
        <p:blipFill>
          <a:blip r:embed="rId3"/>
          <a:srcRect/>
          <a:stretch>
            <a:fillRect/>
          </a:stretch>
        </p:blipFill>
        <p:spPr bwMode="auto">
          <a:xfrm>
            <a:off x="2438400" y="2819400"/>
            <a:ext cx="4038600" cy="3133725"/>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Bluetooth- Connection with </a:t>
            </a:r>
            <a:r>
              <a:rPr lang="en-US" dirty="0" err="1" smtClean="0"/>
              <a:t>Arduino</a:t>
            </a:r>
            <a:endParaRPr lang="en-US" dirty="0"/>
          </a:p>
        </p:txBody>
      </p:sp>
      <p:sp>
        <p:nvSpPr>
          <p:cNvPr id="3" name="Date Placeholder 2"/>
          <p:cNvSpPr>
            <a:spLocks noGrp="1"/>
          </p:cNvSpPr>
          <p:nvPr>
            <p:ph type="dt" sz="half" idx="10"/>
          </p:nvPr>
        </p:nvSpPr>
        <p:spPr/>
        <p:txBody>
          <a:bodyPr/>
          <a:lstStyle/>
          <a:p>
            <a:fld id="{60ABDC70-BF70-4B90-B8CD-47AEBAE8D68B}"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58722" name="Picture 2" descr="Image result for bluetooth module hc-05 connection with arduino"/>
          <p:cNvPicPr>
            <a:picLocks noChangeAspect="1" noChangeArrowheads="1"/>
          </p:cNvPicPr>
          <p:nvPr/>
        </p:nvPicPr>
        <p:blipFill>
          <a:blip r:embed="rId2"/>
          <a:srcRect/>
          <a:stretch>
            <a:fillRect/>
          </a:stretch>
        </p:blipFill>
        <p:spPr bwMode="auto">
          <a:xfrm>
            <a:off x="1143000" y="1828800"/>
            <a:ext cx="7035384" cy="3886200"/>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Bluetooth- Code</a:t>
            </a:r>
            <a:endParaRPr lang="en-IN" dirty="0"/>
          </a:p>
        </p:txBody>
      </p:sp>
      <p:sp>
        <p:nvSpPr>
          <p:cNvPr id="3" name="Date Placeholder 2"/>
          <p:cNvSpPr>
            <a:spLocks noGrp="1"/>
          </p:cNvSpPr>
          <p:nvPr>
            <p:ph type="dt" sz="half" idx="10"/>
          </p:nvPr>
        </p:nvSpPr>
        <p:spPr/>
        <p:txBody>
          <a:bodyPr/>
          <a:lstStyle/>
          <a:p>
            <a:fld id="{02EC4410-ED4A-4CA8-979D-D7A949E62596}" type="datetime1">
              <a:rPr lang="en-US" smtClean="0"/>
              <a:pPr/>
              <a:t>3/16/2021</a:t>
            </a:fld>
            <a:endParaRPr lang="en-US"/>
          </a:p>
        </p:txBody>
      </p:sp>
      <p:sp>
        <p:nvSpPr>
          <p:cNvPr id="5" name="Content Placeholder 4"/>
          <p:cNvSpPr>
            <a:spLocks noGrp="1"/>
          </p:cNvSpPr>
          <p:nvPr>
            <p:ph sz="quarter" idx="1"/>
          </p:nvPr>
        </p:nvSpPr>
        <p:spPr/>
        <p:txBody>
          <a:bodyPr>
            <a:noAutofit/>
          </a:bodyPr>
          <a:lstStyle/>
          <a:p>
            <a:pPr>
              <a:buNone/>
            </a:pPr>
            <a:r>
              <a:rPr lang="en-IN" sz="1300" dirty="0" smtClean="0"/>
              <a:t>char data = 0;                //Variable for storing received data</a:t>
            </a:r>
          </a:p>
          <a:p>
            <a:pPr>
              <a:buNone/>
            </a:pPr>
            <a:r>
              <a:rPr lang="en-IN" sz="1300" dirty="0" smtClean="0"/>
              <a:t>void setup() {</a:t>
            </a:r>
          </a:p>
          <a:p>
            <a:pPr>
              <a:buNone/>
            </a:pPr>
            <a:r>
              <a:rPr lang="en-IN" sz="1300" dirty="0" smtClean="0"/>
              <a:t>  </a:t>
            </a:r>
            <a:r>
              <a:rPr lang="en-IN" sz="1300" dirty="0" err="1" smtClean="0"/>
              <a:t>Serial.begin</a:t>
            </a:r>
            <a:r>
              <a:rPr lang="en-IN" sz="1300" dirty="0" smtClean="0"/>
              <a:t>(9600);         //Sets the data rate in bits per second (baud) for serial data transmission</a:t>
            </a:r>
          </a:p>
          <a:p>
            <a:pPr>
              <a:buNone/>
            </a:pPr>
            <a:r>
              <a:rPr lang="en-IN" sz="1300" dirty="0" smtClean="0"/>
              <a:t>  </a:t>
            </a:r>
            <a:r>
              <a:rPr lang="en-IN" sz="1300" dirty="0" err="1" smtClean="0"/>
              <a:t>pinMode</a:t>
            </a:r>
            <a:r>
              <a:rPr lang="en-IN" sz="1300" dirty="0" smtClean="0"/>
              <a:t>(13, OUTPUT);        //Sets digital pin 13 as output pin</a:t>
            </a:r>
          </a:p>
          <a:p>
            <a:pPr>
              <a:buNone/>
            </a:pPr>
            <a:r>
              <a:rPr lang="en-IN" sz="1300" dirty="0" smtClean="0"/>
              <a:t>}</a:t>
            </a:r>
          </a:p>
          <a:p>
            <a:pPr>
              <a:buNone/>
            </a:pPr>
            <a:r>
              <a:rPr lang="en-IN" sz="1300" dirty="0" smtClean="0"/>
              <a:t>void loop(){</a:t>
            </a:r>
          </a:p>
          <a:p>
            <a:pPr>
              <a:buNone/>
            </a:pPr>
            <a:r>
              <a:rPr lang="en-IN" sz="1300" dirty="0" smtClean="0"/>
              <a:t>  if(</a:t>
            </a:r>
            <a:r>
              <a:rPr lang="en-IN" sz="1300" dirty="0" err="1" smtClean="0"/>
              <a:t>Serial.available</a:t>
            </a:r>
            <a:r>
              <a:rPr lang="en-IN" sz="1300" dirty="0" smtClean="0"/>
              <a:t>() &gt; 0)  {// Send data only when you receive data:</a:t>
            </a:r>
          </a:p>
          <a:p>
            <a:pPr>
              <a:buNone/>
            </a:pPr>
            <a:r>
              <a:rPr lang="en-IN" sz="1300" dirty="0" smtClean="0"/>
              <a:t>    data = </a:t>
            </a:r>
            <a:r>
              <a:rPr lang="en-IN" sz="1300" dirty="0" err="1" smtClean="0"/>
              <a:t>Serial.read</a:t>
            </a:r>
            <a:r>
              <a:rPr lang="en-IN" sz="1300" dirty="0" smtClean="0"/>
              <a:t>();      //Read the incoming data and store it into variable data</a:t>
            </a:r>
          </a:p>
          <a:p>
            <a:pPr>
              <a:buNone/>
            </a:pPr>
            <a:r>
              <a:rPr lang="en-IN" sz="1300" dirty="0" smtClean="0"/>
              <a:t>    </a:t>
            </a:r>
            <a:r>
              <a:rPr lang="en-IN" sz="1300" dirty="0" err="1" smtClean="0"/>
              <a:t>Serial.print</a:t>
            </a:r>
            <a:r>
              <a:rPr lang="en-IN" sz="1300" dirty="0" smtClean="0"/>
              <a:t>(data);        //Print Value inside data in Serial monitor</a:t>
            </a:r>
          </a:p>
          <a:p>
            <a:pPr>
              <a:buNone/>
            </a:pPr>
            <a:r>
              <a:rPr lang="en-IN" sz="1300" dirty="0" smtClean="0"/>
              <a:t>    </a:t>
            </a:r>
            <a:r>
              <a:rPr lang="en-IN" sz="1300" dirty="0" err="1" smtClean="0"/>
              <a:t>Serial.print</a:t>
            </a:r>
            <a:r>
              <a:rPr lang="en-IN" sz="1300" dirty="0" smtClean="0"/>
              <a:t>("\n");        //New line </a:t>
            </a:r>
          </a:p>
          <a:p>
            <a:pPr>
              <a:buNone/>
            </a:pPr>
            <a:r>
              <a:rPr lang="en-IN" sz="1300" dirty="0" smtClean="0"/>
              <a:t>    if(data == '1')            //Checks whether value of data is equal to 1 </a:t>
            </a:r>
          </a:p>
          <a:p>
            <a:pPr>
              <a:buNone/>
            </a:pPr>
            <a:r>
              <a:rPr lang="en-IN" sz="1300" dirty="0" smtClean="0"/>
              <a:t>      </a:t>
            </a:r>
            <a:r>
              <a:rPr lang="en-IN" sz="1300" dirty="0" err="1" smtClean="0"/>
              <a:t>digitalWrite</a:t>
            </a:r>
            <a:r>
              <a:rPr lang="en-IN" sz="1300" dirty="0" smtClean="0"/>
              <a:t>(13, HIGH);  //If value is 1 then LED turns ON</a:t>
            </a:r>
          </a:p>
          <a:p>
            <a:pPr>
              <a:buNone/>
            </a:pPr>
            <a:r>
              <a:rPr lang="en-IN" sz="1300" dirty="0" smtClean="0"/>
              <a:t>    else if(data == '0')       //Checks whether value of data is equal to 0</a:t>
            </a:r>
          </a:p>
          <a:p>
            <a:pPr>
              <a:buNone/>
            </a:pPr>
            <a:r>
              <a:rPr lang="en-IN" sz="1300" dirty="0" smtClean="0"/>
              <a:t>      </a:t>
            </a:r>
            <a:r>
              <a:rPr lang="en-IN" sz="1300" dirty="0" err="1" smtClean="0"/>
              <a:t>digitalWrite</a:t>
            </a:r>
            <a:r>
              <a:rPr lang="en-IN" sz="1300" dirty="0" smtClean="0"/>
              <a:t>(13, LOW);   //If value is 0 then LED turns OFF</a:t>
            </a:r>
          </a:p>
          <a:p>
            <a:pPr>
              <a:buNone/>
            </a:pPr>
            <a:r>
              <a:rPr lang="en-IN" sz="1300" dirty="0" smtClean="0"/>
              <a:t>  }                            </a:t>
            </a:r>
          </a:p>
          <a:p>
            <a:pPr>
              <a:buNone/>
            </a:pPr>
            <a:r>
              <a:rPr lang="en-IN" sz="1300" dirty="0" smtClean="0"/>
              <a:t>}</a:t>
            </a:r>
            <a:endParaRPr lang="en-IN" sz="13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115FCB-1DFD-4FC7-B1AD-328572896753}" type="datetime1">
              <a:rPr lang="en-US" smtClean="0"/>
              <a:pPr/>
              <a:t>3/16/2021</a:t>
            </a:fld>
            <a:endParaRPr lang="en-US"/>
          </a:p>
        </p:txBody>
      </p:sp>
      <p:sp>
        <p:nvSpPr>
          <p:cNvPr id="3" name="Content Placeholder 2"/>
          <p:cNvSpPr>
            <a:spLocks noGrp="1"/>
          </p:cNvSpPr>
          <p:nvPr>
            <p:ph sz="quarter" idx="1"/>
          </p:nvPr>
        </p:nvSpPr>
        <p:spPr>
          <a:xfrm>
            <a:off x="533400" y="2667000"/>
            <a:ext cx="8229600" cy="838200"/>
          </a:xfrm>
        </p:spPr>
        <p:txBody>
          <a:bodyPr>
            <a:normAutofit/>
          </a:bodyPr>
          <a:lstStyle/>
          <a:p>
            <a:pPr algn="ctr">
              <a:buNone/>
            </a:pPr>
            <a:r>
              <a:rPr lang="en-US" sz="4400" b="1" dirty="0" smtClean="0">
                <a:latin typeface="Times New Roman" pitchFamily="18" charset="0"/>
                <a:cs typeface="Times New Roman" pitchFamily="18" charset="0"/>
              </a:rPr>
              <a:t>THANK YOU</a:t>
            </a:r>
            <a:endParaRPr lang="en-US" sz="4400" b="1"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and Internet</a:t>
            </a:r>
            <a:endParaRPr lang="en-US" dirty="0"/>
          </a:p>
        </p:txBody>
      </p:sp>
      <p:sp>
        <p:nvSpPr>
          <p:cNvPr id="3" name="Date Placeholder 2"/>
          <p:cNvSpPr>
            <a:spLocks noGrp="1"/>
          </p:cNvSpPr>
          <p:nvPr>
            <p:ph type="dt" sz="half" idx="10"/>
          </p:nvPr>
        </p:nvSpPr>
        <p:spPr/>
        <p:txBody>
          <a:bodyPr/>
          <a:lstStyle/>
          <a:p>
            <a:fld id="{00AFD6D4-BD63-48DA-814F-518ACF2250F5}" type="datetime1">
              <a:rPr lang="en-US" smtClean="0"/>
              <a:pPr/>
              <a:t>3/16/2021</a:t>
            </a:fld>
            <a:endParaRPr lang="en-US"/>
          </a:p>
        </p:txBody>
      </p:sp>
      <p:sp>
        <p:nvSpPr>
          <p:cNvPr id="5" name="Content Placeholder 4"/>
          <p:cNvSpPr>
            <a:spLocks noGrp="1"/>
          </p:cNvSpPr>
          <p:nvPr>
            <p:ph sz="quarter" idx="1"/>
          </p:nvPr>
        </p:nvSpPr>
        <p:spPr/>
        <p:txBody>
          <a:bodyPr>
            <a:normAutofit/>
          </a:bodyPr>
          <a:lstStyle/>
          <a:p>
            <a:r>
              <a:rPr lang="en-US" sz="2000" dirty="0" err="1" smtClean="0">
                <a:latin typeface="Times New Roman" pitchFamily="18" charset="0"/>
                <a:cs typeface="Times New Roman" pitchFamily="18" charset="0"/>
              </a:rPr>
              <a:t>IoT</a:t>
            </a:r>
            <a:r>
              <a:rPr lang="en-US" sz="2000" dirty="0" smtClean="0">
                <a:latin typeface="Times New Roman" pitchFamily="18" charset="0"/>
                <a:cs typeface="Times New Roman" pitchFamily="18" charset="0"/>
              </a:rPr>
              <a:t> Gateways</a:t>
            </a:r>
          </a:p>
          <a:p>
            <a:pPr marL="742950" lvl="2" indent="-342900"/>
            <a:r>
              <a:rPr lang="en-US" dirty="0" smtClean="0">
                <a:latin typeface="Times New Roman" pitchFamily="18" charset="0"/>
                <a:cs typeface="Times New Roman" pitchFamily="18" charset="0"/>
              </a:rPr>
              <a:t>Gathers some data</a:t>
            </a:r>
            <a:endParaRPr lang="en-US" dirty="0" smtClean="0"/>
          </a:p>
          <a:p>
            <a:r>
              <a:rPr lang="en-US" dirty="0" smtClean="0"/>
              <a:t>4 protocols used at this level: </a:t>
            </a:r>
          </a:p>
          <a:p>
            <a:pPr lvl="1"/>
            <a:r>
              <a:rPr lang="en-US" dirty="0" err="1" smtClean="0"/>
              <a:t>CoAP</a:t>
            </a:r>
            <a:endParaRPr lang="en-US" dirty="0" smtClean="0"/>
          </a:p>
          <a:p>
            <a:pPr lvl="1">
              <a:buNone/>
            </a:pPr>
            <a:endParaRPr lang="en-US" dirty="0" smtClean="0"/>
          </a:p>
          <a:p>
            <a:pPr lvl="1"/>
            <a:r>
              <a:rPr lang="en-US" dirty="0" smtClean="0"/>
              <a:t>MQTT ( less secure and designed for machine to machine communication)</a:t>
            </a:r>
          </a:p>
          <a:p>
            <a:pPr lvl="1">
              <a:buNone/>
            </a:pPr>
            <a:endParaRPr lang="en-US" dirty="0" smtClean="0"/>
          </a:p>
          <a:p>
            <a:pPr lvl="1"/>
            <a:r>
              <a:rPr lang="en-US" dirty="0" smtClean="0"/>
              <a:t>HTTP (web protocol) </a:t>
            </a:r>
          </a:p>
          <a:p>
            <a:pPr lvl="1">
              <a:buNone/>
            </a:pPr>
            <a:endParaRPr lang="en-US" dirty="0" smtClean="0"/>
          </a:p>
          <a:p>
            <a:pPr lvl="1"/>
            <a:r>
              <a:rPr lang="en-US" dirty="0" smtClean="0"/>
              <a:t>XMPP which functions as a chat.</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Cloud</a:t>
            </a:r>
            <a:endParaRPr lang="en-US" dirty="0"/>
          </a:p>
        </p:txBody>
      </p:sp>
      <p:sp>
        <p:nvSpPr>
          <p:cNvPr id="3" name="Date Placeholder 2"/>
          <p:cNvSpPr>
            <a:spLocks noGrp="1"/>
          </p:cNvSpPr>
          <p:nvPr>
            <p:ph type="dt" sz="half" idx="10"/>
          </p:nvPr>
        </p:nvSpPr>
        <p:spPr/>
        <p:txBody>
          <a:bodyPr/>
          <a:lstStyle/>
          <a:p>
            <a:fld id="{07502444-009E-4FA7-82B0-238127118719}" type="datetime1">
              <a:rPr lang="en-US" smtClean="0"/>
              <a:pPr/>
              <a:t>3/16/2021</a:t>
            </a:fld>
            <a:endParaRPr lang="en-US"/>
          </a:p>
        </p:txBody>
      </p:sp>
      <p:sp>
        <p:nvSpPr>
          <p:cNvPr id="5" name="Content Placeholder 4"/>
          <p:cNvSpPr>
            <a:spLocks noGrp="1"/>
          </p:cNvSpPr>
          <p:nvPr>
            <p:ph sz="quarter" idx="1"/>
          </p:nvPr>
        </p:nvSpPr>
        <p:spPr/>
        <p:txBody>
          <a:bodyPr/>
          <a:lstStyle/>
          <a:p>
            <a:r>
              <a:rPr lang="en-US" sz="2800" dirty="0" smtClean="0">
                <a:latin typeface="Times New Roman" pitchFamily="18" charset="0"/>
                <a:cs typeface="Times New Roman" pitchFamily="18" charset="0"/>
              </a:rPr>
              <a:t>Aggregate Data</a:t>
            </a:r>
          </a:p>
          <a:p>
            <a:pPr lvl="1"/>
            <a:r>
              <a:rPr lang="en-US" dirty="0" smtClean="0"/>
              <a:t>Data is collected</a:t>
            </a:r>
            <a:endParaRPr lang="en-US"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Storage</a:t>
            </a:r>
            <a:endParaRPr lang="en-US"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Inferences</a:t>
            </a:r>
          </a:p>
          <a:p>
            <a:pPr lvl="1"/>
            <a:r>
              <a:rPr lang="en-US" dirty="0" smtClean="0"/>
              <a:t>Makes predictions based on the stored information. </a:t>
            </a:r>
          </a:p>
          <a:p>
            <a:r>
              <a:rPr lang="en-US" dirty="0" smtClean="0"/>
              <a:t>The cloud should not be loaded with irrelevant information</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smtClean="0">
                <a:latin typeface="Times New Roman" pitchFamily="18" charset="0"/>
                <a:cs typeface="Times New Roman" pitchFamily="18" charset="0"/>
              </a:rPr>
              <a:t>IoT</a:t>
            </a:r>
            <a:r>
              <a:rPr lang="en-US" sz="3600" b="1" dirty="0" smtClean="0">
                <a:latin typeface="Times New Roman" pitchFamily="18" charset="0"/>
                <a:cs typeface="Times New Roman" pitchFamily="18" charset="0"/>
              </a:rPr>
              <a:t> DEVICES </a:t>
            </a:r>
            <a:endParaRPr lang="en-US" sz="3600" b="1"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29AF943D-D492-4AA1-AFFD-513839831980}" type="datetime1">
              <a:rPr lang="en-US" smtClean="0"/>
              <a:pPr/>
              <a:t>3/16/2021</a:t>
            </a:fld>
            <a:endParaRPr lang="en-US"/>
          </a:p>
        </p:txBody>
      </p:sp>
      <p:graphicFrame>
        <p:nvGraphicFramePr>
          <p:cNvPr id="11" name="Diagram 10"/>
          <p:cNvGraphicFramePr/>
          <p:nvPr/>
        </p:nvGraphicFramePr>
        <p:xfrm>
          <a:off x="228600" y="1371600"/>
          <a:ext cx="8915400" cy="436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p:cNvSpPr txBox="1"/>
          <p:nvPr/>
        </p:nvSpPr>
        <p:spPr>
          <a:xfrm>
            <a:off x="228600" y="5029200"/>
            <a:ext cx="1905000" cy="646331"/>
          </a:xfrm>
          <a:prstGeom prst="rect">
            <a:avLst/>
          </a:prstGeom>
          <a:noFill/>
        </p:spPr>
        <p:txBody>
          <a:bodyPr wrap="square" rtlCol="0">
            <a:spAutoFit/>
          </a:bodyPr>
          <a:lstStyle/>
          <a:p>
            <a:r>
              <a:rPr lang="en-US" dirty="0" smtClean="0"/>
              <a:t>Receives data from the world</a:t>
            </a:r>
            <a:endParaRPr lang="en-US" dirty="0"/>
          </a:p>
        </p:txBody>
      </p:sp>
      <p:sp>
        <p:nvSpPr>
          <p:cNvPr id="13" name="TextBox 12"/>
          <p:cNvSpPr txBox="1"/>
          <p:nvPr/>
        </p:nvSpPr>
        <p:spPr>
          <a:xfrm>
            <a:off x="7010400" y="5105400"/>
            <a:ext cx="1905000" cy="646331"/>
          </a:xfrm>
          <a:prstGeom prst="rect">
            <a:avLst/>
          </a:prstGeom>
          <a:noFill/>
        </p:spPr>
        <p:txBody>
          <a:bodyPr wrap="square" rtlCol="0">
            <a:spAutoFit/>
          </a:bodyPr>
          <a:lstStyle/>
          <a:p>
            <a:r>
              <a:rPr lang="en-US" dirty="0" smtClean="0"/>
              <a:t>Causes events in the world</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pPr eaLnBrk="1" hangingPunct="1"/>
            <a:r>
              <a:rPr lang="en-US" sz="3600" b="1" dirty="0" smtClean="0">
                <a:latin typeface="Times New Roman" pitchFamily="18" charset="0"/>
                <a:cs typeface="Times New Roman" pitchFamily="18" charset="0"/>
              </a:rPr>
              <a:t>Measuring  and Manipulating</a:t>
            </a:r>
            <a:endParaRPr lang="de-CH" sz="3600" b="1" dirty="0" smtClean="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B2554047-73B1-4F72-8637-463839111C78}" type="datetime1">
              <a:rPr lang="en-US" smtClean="0"/>
              <a:pPr/>
              <a:t>3/16/2021</a:t>
            </a:fld>
            <a:endParaRPr lang="en-US"/>
          </a:p>
        </p:txBody>
      </p:sp>
      <p:sp>
        <p:nvSpPr>
          <p:cNvPr id="43010" name="Content Placeholder 2"/>
          <p:cNvSpPr>
            <a:spLocks noGrp="1"/>
          </p:cNvSpPr>
          <p:nvPr>
            <p:ph sz="quarter" idx="1"/>
          </p:nvPr>
        </p:nvSpPr>
        <p:spPr/>
        <p:txBody>
          <a:bodyPr>
            <a:normAutofit/>
          </a:bodyPr>
          <a:lstStyle/>
          <a:p>
            <a:pPr marL="0" indent="0">
              <a:buFont typeface="Arial" pitchFamily="34" charset="0"/>
              <a:buNone/>
            </a:pPr>
            <a:r>
              <a:rPr lang="en-US" dirty="0" err="1" smtClean="0"/>
              <a:t>IoT</a:t>
            </a:r>
            <a:r>
              <a:rPr lang="en-US" dirty="0" smtClean="0"/>
              <a:t> hardware has an </a:t>
            </a:r>
            <a:r>
              <a:rPr lang="en-US" b="1" dirty="0" smtClean="0"/>
              <a:t>interface to the real world</a:t>
            </a:r>
          </a:p>
          <a:p>
            <a:pPr marL="0" indent="0">
              <a:buFont typeface="Arial" pitchFamily="34" charset="0"/>
              <a:buNone/>
            </a:pPr>
            <a:endParaRPr lang="en-US" dirty="0" smtClean="0"/>
          </a:p>
          <a:p>
            <a:pPr marL="0" indent="0">
              <a:buFont typeface="Arial" pitchFamily="34" charset="0"/>
              <a:buNone/>
            </a:pPr>
            <a:r>
              <a:rPr lang="en-US" b="1" dirty="0" smtClean="0"/>
              <a:t>GPIO</a:t>
            </a:r>
            <a:r>
              <a:rPr lang="en-US" dirty="0" smtClean="0"/>
              <a:t> (</a:t>
            </a:r>
            <a:r>
              <a:rPr lang="en-US" b="1" dirty="0" smtClean="0"/>
              <a:t>G</a:t>
            </a:r>
            <a:r>
              <a:rPr lang="en-US" dirty="0" smtClean="0"/>
              <a:t>eneral </a:t>
            </a:r>
            <a:r>
              <a:rPr lang="en-US" b="1" dirty="0" smtClean="0"/>
              <a:t>P</a:t>
            </a:r>
            <a:r>
              <a:rPr lang="en-US" dirty="0" smtClean="0"/>
              <a:t>urpose </a:t>
            </a:r>
            <a:r>
              <a:rPr lang="en-US" b="1" dirty="0" err="1" smtClean="0"/>
              <a:t>I</a:t>
            </a:r>
            <a:r>
              <a:rPr lang="en-US" dirty="0" err="1" smtClean="0"/>
              <a:t>nput/</a:t>
            </a:r>
            <a:r>
              <a:rPr lang="en-US" b="1" dirty="0" err="1" smtClean="0"/>
              <a:t>O</a:t>
            </a:r>
            <a:r>
              <a:rPr lang="en-US" dirty="0" err="1" smtClean="0"/>
              <a:t>utput</a:t>
            </a:r>
            <a:r>
              <a:rPr lang="en-US" dirty="0" smtClean="0"/>
              <a:t>) pins</a:t>
            </a:r>
          </a:p>
          <a:p>
            <a:pPr marL="0" indent="0">
              <a:buFont typeface="Arial" pitchFamily="34" charset="0"/>
              <a:buNone/>
            </a:pPr>
            <a:endParaRPr lang="en-US" dirty="0" smtClean="0"/>
          </a:p>
          <a:p>
            <a:pPr marL="0" indent="0">
              <a:buFont typeface="Arial" pitchFamily="34" charset="0"/>
              <a:buNone/>
            </a:pPr>
            <a:r>
              <a:rPr lang="en-US" dirty="0" smtClean="0"/>
              <a:t>Measure: </a:t>
            </a:r>
            <a:r>
              <a:rPr lang="en-US" b="1" dirty="0" smtClean="0"/>
              <a:t>read</a:t>
            </a:r>
            <a:r>
              <a:rPr lang="en-US" dirty="0" smtClean="0"/>
              <a:t> sensor value from </a:t>
            </a:r>
            <a:r>
              <a:rPr lang="en-US" b="1" dirty="0" smtClean="0"/>
              <a:t>input</a:t>
            </a:r>
            <a:r>
              <a:rPr lang="en-US" dirty="0" smtClean="0"/>
              <a:t> pin</a:t>
            </a:r>
          </a:p>
          <a:p>
            <a:pPr marL="0" indent="0">
              <a:buFont typeface="Arial" pitchFamily="34" charset="0"/>
              <a:buNone/>
            </a:pPr>
            <a:r>
              <a:rPr lang="en-US" dirty="0" smtClean="0"/>
              <a:t>Manipulate: </a:t>
            </a:r>
            <a:r>
              <a:rPr lang="en-US" b="1" dirty="0" smtClean="0"/>
              <a:t>write</a:t>
            </a:r>
            <a:r>
              <a:rPr lang="en-US" dirty="0" smtClean="0"/>
              <a:t> actuator value to </a:t>
            </a:r>
            <a:r>
              <a:rPr lang="en-US" b="1" dirty="0" smtClean="0"/>
              <a:t>output</a:t>
            </a:r>
            <a:r>
              <a:rPr lang="en-US" dirty="0" smtClean="0"/>
              <a:t> pin</a:t>
            </a:r>
          </a:p>
          <a:p>
            <a:pPr marL="0" indent="0">
              <a:buFont typeface="Arial" pitchFamily="34" charset="0"/>
              <a:buNone/>
            </a:pPr>
            <a:endParaRPr lang="en-US" dirty="0" smtClean="0"/>
          </a:p>
          <a:p>
            <a:pPr marL="0" indent="0">
              <a:buFont typeface="Arial" pitchFamily="34" charset="0"/>
              <a:buNone/>
            </a:pPr>
            <a:r>
              <a:rPr lang="en-US" dirty="0" smtClean="0"/>
              <a:t>Inputs and outputs can be </a:t>
            </a:r>
            <a:r>
              <a:rPr lang="en-US" b="1" dirty="0" smtClean="0"/>
              <a:t>digital or analog</a:t>
            </a:r>
            <a:endParaRPr lang="de-CH" b="1" dirty="0" smtClean="0"/>
          </a:p>
        </p:txBody>
      </p:sp>
      <p:pic>
        <p:nvPicPr>
          <p:cNvPr id="43011" name="Picture 11" descr="Creative Commons License"/>
          <p:cNvPicPr>
            <a:picLocks noChangeAspect="1" noChangeArrowheads="1"/>
          </p:cNvPicPr>
          <p:nvPr/>
        </p:nvPicPr>
        <p:blipFill>
          <a:blip r:embed="rId3"/>
          <a:srcRect/>
          <a:stretch>
            <a:fillRect/>
          </a:stretch>
        </p:blipFill>
        <p:spPr bwMode="auto">
          <a:xfrm>
            <a:off x="8291513" y="6548438"/>
            <a:ext cx="838200" cy="29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533400" y="0"/>
            <a:ext cx="8153400" cy="990600"/>
          </a:xfrm>
        </p:spPr>
        <p:txBody>
          <a:bodyPr>
            <a:normAutofit/>
          </a:bodyPr>
          <a:lstStyle/>
          <a:p>
            <a:r>
              <a:rPr lang="en-US" sz="3600" b="1" dirty="0" err="1" smtClean="0">
                <a:latin typeface="Times New Roman" pitchFamily="18" charset="0"/>
                <a:cs typeface="Times New Roman" pitchFamily="18" charset="0"/>
              </a:rPr>
              <a:t>IoT</a:t>
            </a:r>
            <a:r>
              <a:rPr lang="en-US" sz="3600" b="1" dirty="0" smtClean="0">
                <a:latin typeface="Times New Roman" pitchFamily="18" charset="0"/>
                <a:cs typeface="Times New Roman" pitchFamily="18" charset="0"/>
              </a:rPr>
              <a:t> Platforms</a:t>
            </a:r>
            <a:endParaRPr lang="en-GB" sz="3600" b="1" dirty="0" smtClean="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046391DF-71DD-440F-98B7-74B3AA589604}" type="datetime1">
              <a:rPr lang="en-US" smtClean="0"/>
              <a:pPr/>
              <a:t>3/16/2021</a:t>
            </a:fld>
            <a:endParaRPr lang="en-US"/>
          </a:p>
        </p:txBody>
      </p:sp>
      <p:sp>
        <p:nvSpPr>
          <p:cNvPr id="21506" name="Content Placeholder 2"/>
          <p:cNvSpPr>
            <a:spLocks noGrp="1"/>
          </p:cNvSpPr>
          <p:nvPr>
            <p:ph sz="quarter" idx="1"/>
          </p:nvPr>
        </p:nvSpPr>
        <p:spPr>
          <a:xfrm>
            <a:off x="612775" y="1600200"/>
            <a:ext cx="8153400" cy="4495800"/>
          </a:xfrm>
        </p:spPr>
        <p:txBody>
          <a:bodyPr>
            <a:normAutofit/>
          </a:bodyPr>
          <a:lstStyle/>
          <a:p>
            <a:r>
              <a:rPr lang="en-US" dirty="0" err="1" smtClean="0">
                <a:latin typeface="Times New Roman" pitchFamily="18" charset="0"/>
                <a:cs typeface="Times New Roman" pitchFamily="18" charset="0"/>
              </a:rPr>
              <a:t>Arduino</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Raspberry Pi</a:t>
            </a:r>
          </a:p>
          <a:p>
            <a:r>
              <a:rPr lang="en-US" dirty="0" smtClean="0">
                <a:latin typeface="Times New Roman" pitchFamily="18" charset="0"/>
                <a:cs typeface="Times New Roman" pitchFamily="18" charset="0"/>
              </a:rPr>
              <a:t>Intel Galileo</a:t>
            </a:r>
          </a:p>
          <a:p>
            <a:r>
              <a:rPr lang="en-US" dirty="0" err="1" smtClean="0">
                <a:latin typeface="Times New Roman" pitchFamily="18" charset="0"/>
                <a:cs typeface="Times New Roman" pitchFamily="18" charset="0"/>
              </a:rPr>
              <a:t>Adafruit</a:t>
            </a:r>
            <a:endParaRPr lang="en-US" dirty="0" smtClean="0">
              <a:latin typeface="Times New Roman" pitchFamily="18" charset="0"/>
              <a:cs typeface="Times New Roman" pitchFamily="18" charset="0"/>
            </a:endParaRPr>
          </a:p>
          <a:p>
            <a:r>
              <a:rPr lang="en-US" dirty="0" err="1" smtClean="0">
                <a:latin typeface="Times New Roman" pitchFamily="18" charset="0"/>
                <a:cs typeface="Times New Roman" pitchFamily="18" charset="0"/>
              </a:rPr>
              <a:t>SparkFun</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ARM </a:t>
            </a:r>
            <a:r>
              <a:rPr lang="en-US" dirty="0" err="1" smtClean="0">
                <a:latin typeface="Times New Roman" pitchFamily="18" charset="0"/>
                <a:cs typeface="Times New Roman" pitchFamily="18" charset="0"/>
              </a:rPr>
              <a:t>mbed</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Particle</a:t>
            </a:r>
          </a:p>
          <a:p>
            <a:r>
              <a:rPr lang="en-US" dirty="0" smtClean="0">
                <a:latin typeface="Times New Roman" pitchFamily="18" charset="0"/>
                <a:cs typeface="Times New Roman" pitchFamily="18" charset="0"/>
              </a:rPr>
              <a:t>Etc..</a:t>
            </a:r>
            <a:endParaRPr lang="en-GB" dirty="0" smtClean="0">
              <a:latin typeface="Times New Roman" pitchFamily="18" charset="0"/>
              <a:cs typeface="Times New Roman" pitchFamily="18" charset="0"/>
            </a:endParaRPr>
          </a:p>
        </p:txBody>
      </p:sp>
      <p:pic>
        <p:nvPicPr>
          <p:cNvPr id="21507" name="Picture 2" descr="http://www.theorycircuit.com/wp-content/uploads/2015/12/whole.jpg"/>
          <p:cNvPicPr>
            <a:picLocks noChangeAspect="1" noChangeArrowheads="1"/>
          </p:cNvPicPr>
          <p:nvPr/>
        </p:nvPicPr>
        <p:blipFill>
          <a:blip r:embed="rId2"/>
          <a:srcRect/>
          <a:stretch>
            <a:fillRect/>
          </a:stretch>
        </p:blipFill>
        <p:spPr bwMode="auto">
          <a:xfrm>
            <a:off x="3303588" y="1600200"/>
            <a:ext cx="5535612"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itchFamily="18" charset="0"/>
                <a:ea typeface="Verdana" panose="020B0604030504040204" pitchFamily="34" charset="0"/>
                <a:cs typeface="Times New Roman" pitchFamily="18" charset="0"/>
              </a:rPr>
              <a:t>Arduino</a:t>
            </a:r>
            <a:endParaRPr lang="en-US" sz="3600" b="1" dirty="0">
              <a:latin typeface="Times New Roman" pitchFamily="18" charset="0"/>
              <a:ea typeface="Verdana" panose="020B0604030504040204" pitchFamily="34" charset="0"/>
              <a:cs typeface="Times New Roman" pitchFamily="18" charset="0"/>
            </a:endParaRPr>
          </a:p>
        </p:txBody>
      </p:sp>
      <p:sp>
        <p:nvSpPr>
          <p:cNvPr id="5" name="Date Placeholder 4"/>
          <p:cNvSpPr>
            <a:spLocks noGrp="1"/>
          </p:cNvSpPr>
          <p:nvPr>
            <p:ph type="dt" sz="half" idx="10"/>
          </p:nvPr>
        </p:nvSpPr>
        <p:spPr/>
        <p:txBody>
          <a:bodyPr/>
          <a:lstStyle/>
          <a:p>
            <a:fld id="{852A2D31-77A5-4E6B-B682-DF193FDC6BC8}" type="datetime1">
              <a:rPr lang="en-US" smtClean="0"/>
              <a:pPr/>
              <a:t>3/16/2021</a:t>
            </a:fld>
            <a:endParaRPr lang="en-US"/>
          </a:p>
        </p:txBody>
      </p:sp>
      <p:pic>
        <p:nvPicPr>
          <p:cNvPr id="2055" name="Picture 7" descr="http://arduino.cc/en/uploads/Main/ArduinoUno_r2_front450px.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62200" y="1600200"/>
            <a:ext cx="4286250" cy="300037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533400" y="5181600"/>
            <a:ext cx="8153400" cy="830997"/>
          </a:xfrm>
          <a:prstGeom prst="rect">
            <a:avLst/>
          </a:prstGeom>
        </p:spPr>
        <p:txBody>
          <a:bodyPr wrap="square">
            <a:spAutoFit/>
          </a:bodyPr>
          <a:lstStyle/>
          <a:p>
            <a:r>
              <a:rPr lang="en-US" sz="2400" dirty="0" smtClean="0">
                <a:latin typeface="Times New Roman" pitchFamily="18" charset="0"/>
                <a:cs typeface="Times New Roman" pitchFamily="18" charset="0"/>
              </a:rPr>
              <a:t>Ideal open hardware platform for experimenting with the world of the Internet of Things</a:t>
            </a:r>
            <a:r>
              <a:rPr lang="en-US" dirty="0" smtClean="0"/>
              <a:t>.</a:t>
            </a:r>
            <a:endParaRPr lang="en-US" dirty="0"/>
          </a:p>
        </p:txBody>
      </p:sp>
    </p:spTree>
    <p:extLst>
      <p:ext uri="{BB962C8B-B14F-4D97-AF65-F5344CB8AC3E}">
        <p14:creationId xmlns:p14="http://schemas.microsoft.com/office/powerpoint/2010/main" xmlns="" val="1985288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600" b="1" dirty="0" smtClean="0">
                <a:latin typeface="Times New Roman" pitchFamily="18" charset="0"/>
                <a:ea typeface="Verdana" panose="020B0604030504040204" pitchFamily="34" charset="0"/>
                <a:cs typeface="Times New Roman" pitchFamily="18" charset="0"/>
              </a:rPr>
              <a:t>What is </a:t>
            </a:r>
            <a:r>
              <a:rPr lang="en-US" sz="3600" b="1" dirty="0" err="1" smtClean="0">
                <a:latin typeface="Times New Roman" pitchFamily="18" charset="0"/>
                <a:ea typeface="Verdana" panose="020B0604030504040204" pitchFamily="34" charset="0"/>
                <a:cs typeface="Times New Roman" pitchFamily="18" charset="0"/>
              </a:rPr>
              <a:t>Arduino</a:t>
            </a:r>
            <a:r>
              <a:rPr lang="en-US" sz="3600" b="1" dirty="0" smtClean="0">
                <a:latin typeface="Times New Roman" pitchFamily="18" charset="0"/>
                <a:ea typeface="Verdana" panose="020B0604030504040204" pitchFamily="34" charset="0"/>
                <a:cs typeface="Times New Roman" pitchFamily="18" charset="0"/>
              </a:rPr>
              <a:t>?</a:t>
            </a:r>
            <a:endParaRPr lang="en-US" sz="3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E7BB5541-A415-464D-8FC4-E136F6C223D6}" type="datetime1">
              <a:rPr lang="en-US" smtClean="0"/>
              <a:pPr/>
              <a:t>3/16/2021</a:t>
            </a:fld>
            <a:endParaRPr lang="en-US"/>
          </a:p>
        </p:txBody>
      </p:sp>
      <p:sp>
        <p:nvSpPr>
          <p:cNvPr id="3" name="Content Placeholder 2"/>
          <p:cNvSpPr>
            <a:spLocks noGrp="1"/>
          </p:cNvSpPr>
          <p:nvPr>
            <p:ph sz="quarter" idx="1"/>
          </p:nvPr>
        </p:nvSpPr>
        <p:spPr>
          <a:xfrm>
            <a:off x="457200" y="990600"/>
            <a:ext cx="8686800" cy="5334000"/>
          </a:xfrm>
        </p:spPr>
        <p:txBody>
          <a:bodyPr>
            <a:normAutofit fontScale="85000" lnSpcReduction="20000"/>
          </a:bodyPr>
          <a:lstStyle/>
          <a:p>
            <a:r>
              <a:rPr lang="en-US" dirty="0" smtClean="0"/>
              <a:t>A programmable micro controller for prototyping electromechanical devices.</a:t>
            </a:r>
          </a:p>
          <a:p>
            <a:r>
              <a:rPr lang="en-US" dirty="0" smtClean="0"/>
              <a:t>Product from ITALY</a:t>
            </a:r>
            <a:endParaRPr lang="en-IN" dirty="0" smtClean="0"/>
          </a:p>
          <a:p>
            <a:r>
              <a:rPr lang="en-IN" dirty="0" smtClean="0"/>
              <a:t>The first </a:t>
            </a:r>
            <a:r>
              <a:rPr lang="en-IN" dirty="0" err="1" smtClean="0"/>
              <a:t>Arduino</a:t>
            </a:r>
            <a:r>
              <a:rPr lang="en-IN" dirty="0" smtClean="0"/>
              <a:t> was introduced in 2005.</a:t>
            </a:r>
          </a:p>
          <a:p>
            <a:r>
              <a:rPr lang="en-US" dirty="0" smtClean="0"/>
              <a:t>Can connect Digital and Analog electronic signals.</a:t>
            </a:r>
            <a:endParaRPr lang="en-IN" dirty="0" smtClean="0"/>
          </a:p>
          <a:p>
            <a:r>
              <a:rPr lang="en-IN" dirty="0" smtClean="0"/>
              <a:t>Aim is to provide a low cost, easy way for novices and professionals to </a:t>
            </a:r>
            <a:r>
              <a:rPr lang="en-IN" dirty="0" smtClean="0">
                <a:solidFill>
                  <a:srgbClr val="000099"/>
                </a:solidFill>
              </a:rPr>
              <a:t>create devices that interact with their environment </a:t>
            </a:r>
            <a:r>
              <a:rPr lang="en-IN" dirty="0" smtClean="0"/>
              <a:t>using </a:t>
            </a:r>
            <a:r>
              <a:rPr lang="en-IN" dirty="0" smtClean="0">
                <a:hlinkClick r:id="rId2" tooltip="Sensor"/>
              </a:rPr>
              <a:t>sensors</a:t>
            </a:r>
            <a:r>
              <a:rPr lang="en-IN" dirty="0" smtClean="0"/>
              <a:t> and </a:t>
            </a:r>
            <a:r>
              <a:rPr lang="en-IN" dirty="0" smtClean="0">
                <a:hlinkClick r:id="rId3" tooltip="Actuator"/>
              </a:rPr>
              <a:t>actuators</a:t>
            </a:r>
            <a:r>
              <a:rPr lang="en-IN" dirty="0" smtClean="0"/>
              <a:t>. </a:t>
            </a:r>
          </a:p>
          <a:p>
            <a:r>
              <a:rPr lang="en-IN" dirty="0" smtClean="0"/>
              <a:t>Common examples of such devices intended for beginner hobbyists include simple </a:t>
            </a:r>
            <a:r>
              <a:rPr lang="en-IN" dirty="0" err="1" smtClean="0">
                <a:hlinkClick r:id="rId4" tooltip="Robot"/>
              </a:rPr>
              <a:t>robots</a:t>
            </a:r>
            <a:r>
              <a:rPr lang="en-IN" dirty="0" err="1" smtClean="0"/>
              <a:t>,</a:t>
            </a:r>
            <a:r>
              <a:rPr lang="en-IN" dirty="0" err="1" smtClean="0">
                <a:hlinkClick r:id="rId5" tooltip="Thermostat"/>
              </a:rPr>
              <a:t>thermostats</a:t>
            </a:r>
            <a:r>
              <a:rPr lang="en-IN" dirty="0" smtClean="0"/>
              <a:t>, and motion detectors.</a:t>
            </a:r>
          </a:p>
          <a:p>
            <a:r>
              <a:rPr lang="en-US" dirty="0" err="1" smtClean="0"/>
              <a:t>Arduino</a:t>
            </a:r>
            <a:r>
              <a:rPr lang="en-US" dirty="0" smtClean="0"/>
              <a:t> can interact with Buttons, LEDs, motors, speakers, GPS units, cameras, the Internet, and even your smart-phone or your TV! </a:t>
            </a:r>
          </a:p>
          <a:p>
            <a:r>
              <a:rPr lang="en-US" dirty="0" smtClean="0"/>
              <a:t>It’s been used to make</a:t>
            </a:r>
          </a:p>
          <a:p>
            <a:pPr lvl="1"/>
            <a:r>
              <a:rPr lang="en-US" sz="2600" dirty="0" smtClean="0"/>
              <a:t>   Robots </a:t>
            </a:r>
          </a:p>
          <a:p>
            <a:pPr lvl="1"/>
            <a:r>
              <a:rPr lang="en-US" sz="2600" dirty="0" smtClean="0"/>
              <a:t>   Home automation gadgets for sensing and controlling lights, motors, locks and servos, sound and video, interactive objects like animated sculptures, toys, games and so on… </a:t>
            </a:r>
          </a:p>
          <a:p>
            <a:pPr lvl="1"/>
            <a:r>
              <a:rPr lang="en-US" sz="2600" dirty="0" smtClean="0"/>
              <a:t>   Automotive projects </a:t>
            </a:r>
          </a:p>
          <a:p>
            <a:pPr>
              <a:buNone/>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Autofit/>
          </a:bodyPr>
          <a:lstStyle/>
          <a:p>
            <a:pPr marL="234950" indent="-234950"/>
            <a:r>
              <a:rPr lang="en-US" sz="3600" b="1" dirty="0" smtClean="0">
                <a:latin typeface="Times New Roman" pitchFamily="18" charset="0"/>
                <a:cs typeface="Times New Roman" pitchFamily="18" charset="0"/>
              </a:rPr>
              <a:t>Why use </a:t>
            </a:r>
            <a:r>
              <a:rPr lang="en-US" sz="3600" b="1" dirty="0" err="1" smtClean="0">
                <a:latin typeface="Times New Roman" pitchFamily="18" charset="0"/>
                <a:cs typeface="Times New Roman" pitchFamily="18" charset="0"/>
              </a:rPr>
              <a:t>Arduino</a:t>
            </a:r>
            <a:r>
              <a:rPr lang="en-US" sz="3600" b="1" dirty="0" smtClean="0">
                <a:latin typeface="Times New Roman" pitchFamily="18" charset="0"/>
                <a:cs typeface="Times New Roman" pitchFamily="18" charset="0"/>
              </a:rPr>
              <a:t>?</a:t>
            </a:r>
          </a:p>
        </p:txBody>
      </p:sp>
      <p:sp>
        <p:nvSpPr>
          <p:cNvPr id="4" name="Date Placeholder 3"/>
          <p:cNvSpPr>
            <a:spLocks noGrp="1"/>
          </p:cNvSpPr>
          <p:nvPr>
            <p:ph type="dt" sz="half" idx="10"/>
          </p:nvPr>
        </p:nvSpPr>
        <p:spPr/>
        <p:txBody>
          <a:bodyPr/>
          <a:lstStyle/>
          <a:p>
            <a:fld id="{4C20635F-C605-46DE-B0B9-66A2D79BC472}" type="datetime1">
              <a:rPr lang="en-US" smtClean="0"/>
              <a:pPr/>
              <a:t>3/16/2021</a:t>
            </a:fld>
            <a:endParaRPr lang="en-US"/>
          </a:p>
        </p:txBody>
      </p:sp>
      <p:sp>
        <p:nvSpPr>
          <p:cNvPr id="3" name="Content Placeholder 2"/>
          <p:cNvSpPr>
            <a:spLocks noGrp="1"/>
          </p:cNvSpPr>
          <p:nvPr>
            <p:ph sz="quarter" idx="1"/>
          </p:nvPr>
        </p:nvSpPr>
        <p:spPr>
          <a:xfrm>
            <a:off x="228600" y="533400"/>
            <a:ext cx="8686800" cy="6324600"/>
          </a:xfrm>
        </p:spPr>
        <p:txBody>
          <a:bodyPr>
            <a:noAutofit/>
          </a:bodyPr>
          <a:lstStyle/>
          <a:p>
            <a:pPr algn="just">
              <a:lnSpc>
                <a:spcPct val="150000"/>
              </a:lnSpc>
              <a:spcBef>
                <a:spcPts val="0"/>
              </a:spcBef>
            </a:pPr>
            <a:r>
              <a:rPr lang="en-US" sz="2400" dirty="0" smtClean="0"/>
              <a:t>Inexpensive </a:t>
            </a:r>
          </a:p>
          <a:p>
            <a:pPr algn="just">
              <a:lnSpc>
                <a:spcPct val="150000"/>
              </a:lnSpc>
              <a:spcBef>
                <a:spcPts val="0"/>
              </a:spcBef>
            </a:pPr>
            <a:r>
              <a:rPr lang="en-IN" sz="2400" dirty="0" smtClean="0"/>
              <a:t>Multiplatform environment</a:t>
            </a:r>
            <a:r>
              <a:rPr lang="en-US" sz="2400" dirty="0" smtClean="0"/>
              <a:t> (Cross Platform)- </a:t>
            </a:r>
            <a:r>
              <a:rPr lang="en-IN" sz="2400" dirty="0" smtClean="0"/>
              <a:t>it can run on Windows, Macintosh, and Linux. </a:t>
            </a:r>
          </a:p>
          <a:p>
            <a:pPr algn="just">
              <a:lnSpc>
                <a:spcPct val="150000"/>
              </a:lnSpc>
              <a:spcBef>
                <a:spcPts val="0"/>
              </a:spcBef>
            </a:pPr>
            <a:r>
              <a:rPr lang="en-IN" sz="2400" dirty="0" smtClean="0"/>
              <a:t>Based on the Processing programming IDE, an easy-to-use development environment used by artists and designers.</a:t>
            </a:r>
          </a:p>
          <a:p>
            <a:pPr algn="just">
              <a:lnSpc>
                <a:spcPct val="150000"/>
              </a:lnSpc>
              <a:spcBef>
                <a:spcPts val="0"/>
              </a:spcBef>
            </a:pPr>
            <a:r>
              <a:rPr lang="en-IN" sz="2400" dirty="0" smtClean="0"/>
              <a:t>Program it via a USB cable, not a serial port - useful, because many modern computers don’t have serial ports.</a:t>
            </a:r>
          </a:p>
          <a:p>
            <a:pPr algn="just">
              <a:lnSpc>
                <a:spcPct val="150000"/>
              </a:lnSpc>
              <a:spcBef>
                <a:spcPts val="0"/>
              </a:spcBef>
            </a:pPr>
            <a:r>
              <a:rPr lang="en-IN" sz="2400" dirty="0" smtClean="0"/>
              <a:t>Open source hardware and software—make your own, without paying anything to the makers of </a:t>
            </a:r>
            <a:r>
              <a:rPr lang="en-IN" sz="2400" dirty="0" err="1" smtClean="0"/>
              <a:t>Arduino</a:t>
            </a:r>
            <a:r>
              <a:rPr lang="en-IN" sz="2400" dirty="0" smtClean="0"/>
              <a:t>.</a:t>
            </a:r>
          </a:p>
          <a:p>
            <a:pPr algn="just">
              <a:spcBef>
                <a:spcPts val="0"/>
              </a:spcBef>
            </a:pPr>
            <a:r>
              <a:rPr lang="en-IN" sz="2400" dirty="0" smtClean="0"/>
              <a:t>There is an active community of users, so there are plenty of people to help. </a:t>
            </a:r>
          </a:p>
          <a:p>
            <a:pPr>
              <a:lnSpc>
                <a:spcPct val="150000"/>
              </a:lnSpc>
              <a:buNone/>
            </a:pPr>
            <a:endParaRPr lang="en-US" sz="2400" dirty="0">
              <a:latin typeface="Arial Narrow" panose="020B060602020203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IN" dirty="0"/>
          </a:p>
        </p:txBody>
      </p:sp>
      <p:sp>
        <p:nvSpPr>
          <p:cNvPr id="4" name="Date Placeholder 3"/>
          <p:cNvSpPr>
            <a:spLocks noGrp="1"/>
          </p:cNvSpPr>
          <p:nvPr>
            <p:ph type="dt" sz="half" idx="10"/>
          </p:nvPr>
        </p:nvSpPr>
        <p:spPr/>
        <p:txBody>
          <a:bodyPr/>
          <a:lstStyle/>
          <a:p>
            <a:fld id="{485B3A92-C68B-4038-B88B-42C0996EE14F}" type="datetime1">
              <a:rPr lang="en-US" smtClean="0"/>
              <a:pPr/>
              <a:t>3/16/2021</a:t>
            </a:fld>
            <a:endParaRPr lang="en-US"/>
          </a:p>
        </p:txBody>
      </p:sp>
      <p:sp>
        <p:nvSpPr>
          <p:cNvPr id="3" name="Content Placeholder 2"/>
          <p:cNvSpPr>
            <a:spLocks noGrp="1"/>
          </p:cNvSpPr>
          <p:nvPr>
            <p:ph sz="quarter" idx="1"/>
          </p:nvPr>
        </p:nvSpPr>
        <p:spPr>
          <a:xfrm>
            <a:off x="457200" y="1447800"/>
            <a:ext cx="8458200" cy="4678363"/>
          </a:xfrm>
        </p:spPr>
        <p:txBody>
          <a:bodyPr>
            <a:normAutofit/>
          </a:bodyPr>
          <a:lstStyle/>
          <a:p>
            <a:pPr>
              <a:lnSpc>
                <a:spcPct val="200000"/>
              </a:lnSpc>
            </a:pPr>
            <a:r>
              <a:rPr lang="en-US" sz="2800" dirty="0" smtClean="0">
                <a:latin typeface="Times New Roman" pitchFamily="18" charset="0"/>
                <a:cs typeface="Times New Roman" pitchFamily="18" charset="0"/>
              </a:rPr>
              <a:t>Introduction to </a:t>
            </a:r>
            <a:r>
              <a:rPr lang="en-US" sz="2800" dirty="0" err="1" smtClean="0">
                <a:latin typeface="Times New Roman" pitchFamily="18" charset="0"/>
                <a:cs typeface="Times New Roman" pitchFamily="18" charset="0"/>
              </a:rPr>
              <a:t>IoT</a:t>
            </a:r>
            <a:endParaRPr lang="en-US" sz="2800" dirty="0" smtClean="0">
              <a:latin typeface="Times New Roman" pitchFamily="18" charset="0"/>
              <a:cs typeface="Times New Roman" pitchFamily="18" charset="0"/>
            </a:endParaRPr>
          </a:p>
          <a:p>
            <a:pPr>
              <a:lnSpc>
                <a:spcPct val="200000"/>
              </a:lnSpc>
            </a:pPr>
            <a:r>
              <a:rPr lang="en-US" sz="2800" dirty="0" smtClean="0"/>
              <a:t>Applications of </a:t>
            </a:r>
            <a:r>
              <a:rPr lang="en-US" sz="2800" dirty="0" err="1" smtClean="0"/>
              <a:t>IoT</a:t>
            </a:r>
            <a:endParaRPr lang="en-US" sz="2800" dirty="0" smtClean="0">
              <a:latin typeface="Times New Roman" pitchFamily="18" charset="0"/>
              <a:cs typeface="Times New Roman" pitchFamily="18" charset="0"/>
            </a:endParaRPr>
          </a:p>
          <a:p>
            <a:pPr>
              <a:lnSpc>
                <a:spcPct val="200000"/>
              </a:lnSpc>
            </a:pPr>
            <a:r>
              <a:rPr lang="en-US" sz="2800" dirty="0" smtClean="0">
                <a:latin typeface="Times New Roman" pitchFamily="18" charset="0"/>
                <a:cs typeface="Times New Roman" pitchFamily="18" charset="0"/>
              </a:rPr>
              <a:t>Introduction to </a:t>
            </a:r>
            <a:r>
              <a:rPr lang="en-US" sz="2800" dirty="0" err="1" smtClean="0">
                <a:latin typeface="Times New Roman" pitchFamily="18" charset="0"/>
                <a:cs typeface="Times New Roman" pitchFamily="18" charset="0"/>
              </a:rPr>
              <a:t>Arduino</a:t>
            </a:r>
            <a:r>
              <a:rPr lang="en-US" sz="2800" dirty="0" smtClean="0">
                <a:latin typeface="Times New Roman" pitchFamily="18" charset="0"/>
                <a:cs typeface="Times New Roman" pitchFamily="18" charset="0"/>
              </a:rPr>
              <a:t> </a:t>
            </a:r>
          </a:p>
          <a:p>
            <a:pPr>
              <a:lnSpc>
                <a:spcPct val="200000"/>
              </a:lnSpc>
            </a:pPr>
            <a:r>
              <a:rPr lang="en-US" sz="2800" dirty="0" smtClean="0">
                <a:latin typeface="Times New Roman" pitchFamily="18" charset="0"/>
                <a:cs typeface="Times New Roman" pitchFamily="18" charset="0"/>
              </a:rPr>
              <a:t>Working with Various Sensors</a:t>
            </a:r>
            <a:r>
              <a:rPr lang="en-US" dirty="0" smtClean="0"/>
              <a:t> </a:t>
            </a:r>
          </a:p>
          <a:p>
            <a:pPr>
              <a:lnSpc>
                <a:spcPct val="200000"/>
              </a:lnSpc>
            </a:pPr>
            <a:r>
              <a:rPr lang="en-US" sz="2800" dirty="0" smtClean="0"/>
              <a:t>Application Development using Various Sensors</a:t>
            </a:r>
          </a:p>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533400"/>
          </a:xfrm>
        </p:spPr>
        <p:txBody>
          <a:bodyPr>
            <a:normAutofit fontScale="90000"/>
          </a:bodyPr>
          <a:lstStyle/>
          <a:p>
            <a:r>
              <a:rPr lang="en-US" b="1" dirty="0" smtClean="0">
                <a:latin typeface="Times New Roman" pitchFamily="18" charset="0"/>
                <a:ea typeface="Verdana" panose="020B0604030504040204" pitchFamily="34" charset="0"/>
                <a:cs typeface="Times New Roman" pitchFamily="18" charset="0"/>
              </a:rPr>
              <a:t>Types of </a:t>
            </a:r>
            <a:r>
              <a:rPr lang="en-US" b="1" dirty="0" err="1" smtClean="0">
                <a:latin typeface="Times New Roman" pitchFamily="18" charset="0"/>
                <a:ea typeface="Verdana" panose="020B0604030504040204" pitchFamily="34" charset="0"/>
                <a:cs typeface="Times New Roman" pitchFamily="18" charset="0"/>
              </a:rPr>
              <a:t>Arduinos</a:t>
            </a:r>
            <a:endParaRPr lang="en-IN"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2A040D7A-74DA-4BE3-837C-F20462042BC0}" type="datetime1">
              <a:rPr lang="en-US" smtClean="0"/>
              <a:pPr/>
              <a:t>3/16/2021</a:t>
            </a:fld>
            <a:endParaRPr lang="en-US"/>
          </a:p>
        </p:txBody>
      </p:sp>
      <p:sp>
        <p:nvSpPr>
          <p:cNvPr id="4" name="Rectangle 3"/>
          <p:cNvSpPr txBox="1">
            <a:spLocks noChangeArrowheads="1"/>
          </p:cNvSpPr>
          <p:nvPr/>
        </p:nvSpPr>
        <p:spPr>
          <a:xfrm>
            <a:off x="228600" y="609600"/>
            <a:ext cx="8686800" cy="6019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tabLst/>
              <a:defRPr/>
            </a:pPr>
            <a:r>
              <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rPr>
              <a:t>Many different versions</a:t>
            </a:r>
          </a:p>
          <a:p>
            <a:pPr marL="742950" marR="0" lvl="1" indent="-285750" algn="l" defTabSz="914400" rtl="0" eaLnBrk="1" fontAlgn="auto" latinLnBrk="0" hangingPunct="1">
              <a:lnSpc>
                <a:spcPct val="90000"/>
              </a:lnSpc>
              <a:spcBef>
                <a:spcPct val="20000"/>
              </a:spcBef>
              <a:spcAft>
                <a:spcPts val="0"/>
              </a:spcAft>
              <a:buClrTx/>
              <a:buSzTx/>
              <a:buFont typeface="Arial" panose="020B0604020202020204" pitchFamily="34" charset="0"/>
              <a:buChar char="–"/>
              <a:tabLst/>
              <a:defRPr/>
            </a:pPr>
            <a:r>
              <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rPr>
              <a:t>Number of input/output channels</a:t>
            </a:r>
          </a:p>
          <a:p>
            <a:pPr marL="742950" marR="0" lvl="1" indent="-285750" algn="l" defTabSz="914400" rtl="0" eaLnBrk="1" fontAlgn="auto" latinLnBrk="0" hangingPunct="1">
              <a:lnSpc>
                <a:spcPct val="90000"/>
              </a:lnSpc>
              <a:spcBef>
                <a:spcPct val="20000"/>
              </a:spcBef>
              <a:spcAft>
                <a:spcPts val="0"/>
              </a:spcAft>
              <a:buClrTx/>
              <a:buSzTx/>
              <a:buFont typeface="Arial" panose="020B0604020202020204" pitchFamily="34" charset="0"/>
              <a:buChar char="–"/>
              <a:tabLst/>
              <a:defRPr/>
            </a:pPr>
            <a:r>
              <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rPr>
              <a:t>Form factor</a:t>
            </a:r>
          </a:p>
          <a:p>
            <a:pPr marL="742950" marR="0" lvl="1" indent="-285750" algn="l" defTabSz="914400" rtl="0" eaLnBrk="1" fontAlgn="auto" latinLnBrk="0" hangingPunct="1">
              <a:lnSpc>
                <a:spcPct val="90000"/>
              </a:lnSpc>
              <a:spcBef>
                <a:spcPct val="20000"/>
              </a:spcBef>
              <a:spcAft>
                <a:spcPts val="0"/>
              </a:spcAft>
              <a:buClrTx/>
              <a:buSzTx/>
              <a:buFont typeface="Arial" panose="020B0604020202020204" pitchFamily="34" charset="0"/>
              <a:buChar char="–"/>
              <a:tabLst/>
              <a:defRPr/>
            </a:pPr>
            <a:r>
              <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rPr>
              <a:t>Processor</a:t>
            </a:r>
          </a:p>
          <a:p>
            <a:pPr marL="342900" lvl="0" indent="-342900">
              <a:lnSpc>
                <a:spcPct val="90000"/>
              </a:lnSpc>
              <a:spcBef>
                <a:spcPct val="20000"/>
              </a:spcBef>
              <a:buFont typeface="Arial" panose="020B0604020202020204" pitchFamily="34" charset="0"/>
              <a:buChar char="•"/>
              <a:defRPr/>
            </a:pPr>
            <a:r>
              <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rPr>
              <a:t>UNO- </a:t>
            </a:r>
            <a:r>
              <a:rPr lang="en-US" sz="2250" dirty="0" smtClean="0">
                <a:latin typeface="Times New Roman" pitchFamily="18" charset="0"/>
                <a:cs typeface="Times New Roman" pitchFamily="18" charset="0"/>
              </a:rPr>
              <a:t>great choice for your first </a:t>
            </a:r>
            <a:r>
              <a:rPr lang="en-US" sz="2250" dirty="0" err="1" smtClean="0">
                <a:latin typeface="Times New Roman" pitchFamily="18" charset="0"/>
                <a:cs typeface="Times New Roman" pitchFamily="18" charset="0"/>
              </a:rPr>
              <a:t>Arduino</a:t>
            </a:r>
            <a:endPar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endParaRPr>
          </a:p>
          <a:p>
            <a:pPr marL="342900" indent="-342900">
              <a:lnSpc>
                <a:spcPct val="90000"/>
              </a:lnSpc>
              <a:spcBef>
                <a:spcPct val="20000"/>
              </a:spcBef>
              <a:buFont typeface="Arial" panose="020B0604020202020204" pitchFamily="34" charset="0"/>
              <a:buChar char="•"/>
              <a:defRPr/>
            </a:pPr>
            <a:r>
              <a:rPr lang="en-US" sz="2250" dirty="0" smtClean="0">
                <a:latin typeface="Times New Roman" pitchFamily="18" charset="0"/>
                <a:cs typeface="Times New Roman" pitchFamily="18" charset="0"/>
              </a:rPr>
              <a:t>Mega-The </a:t>
            </a:r>
            <a:r>
              <a:rPr lang="en-US" sz="2250" dirty="0" err="1" smtClean="0">
                <a:latin typeface="Times New Roman" pitchFamily="18" charset="0"/>
                <a:cs typeface="Times New Roman" pitchFamily="18" charset="0"/>
              </a:rPr>
              <a:t>Arduino</a:t>
            </a:r>
            <a:r>
              <a:rPr lang="en-US" sz="2250" dirty="0" smtClean="0">
                <a:latin typeface="Times New Roman" pitchFamily="18" charset="0"/>
                <a:cs typeface="Times New Roman" pitchFamily="18" charset="0"/>
              </a:rPr>
              <a:t> Mega is like the UNO’s big brother. It has lots</a:t>
            </a:r>
          </a:p>
          <a:p>
            <a:pPr marL="342900" indent="-342900">
              <a:lnSpc>
                <a:spcPct val="90000"/>
              </a:lnSpc>
              <a:spcBef>
                <a:spcPct val="20000"/>
              </a:spcBef>
              <a:defRPr/>
            </a:pPr>
            <a:r>
              <a:rPr lang="en-US" sz="2250" dirty="0" smtClean="0">
                <a:latin typeface="Times New Roman" pitchFamily="18" charset="0"/>
                <a:cs typeface="Times New Roman" pitchFamily="18" charset="0"/>
              </a:rPr>
              <a:t>               (</a:t>
            </a:r>
            <a:r>
              <a:rPr lang="en-US" sz="2250" i="1" dirty="0" smtClean="0">
                <a:latin typeface="Times New Roman" pitchFamily="18" charset="0"/>
                <a:cs typeface="Times New Roman" pitchFamily="18" charset="0"/>
              </a:rPr>
              <a:t>54!</a:t>
            </a:r>
            <a:r>
              <a:rPr lang="en-US" sz="2250" dirty="0" smtClean="0">
                <a:latin typeface="Times New Roman" pitchFamily="18" charset="0"/>
                <a:cs typeface="Times New Roman" pitchFamily="18" charset="0"/>
              </a:rPr>
              <a:t>) of digital input/output pins (14 can be used as PWM </a:t>
            </a:r>
          </a:p>
          <a:p>
            <a:pPr marL="342900" indent="-342900">
              <a:lnSpc>
                <a:spcPct val="90000"/>
              </a:lnSpc>
              <a:spcBef>
                <a:spcPct val="20000"/>
              </a:spcBef>
              <a:defRPr/>
            </a:pPr>
            <a:r>
              <a:rPr lang="en-US" sz="2250" dirty="0" smtClean="0">
                <a:latin typeface="Times New Roman" pitchFamily="18" charset="0"/>
                <a:cs typeface="Times New Roman" pitchFamily="18" charset="0"/>
              </a:rPr>
              <a:t>                outputs),</a:t>
            </a:r>
          </a:p>
          <a:p>
            <a:pPr marL="342900" lvl="0" indent="-342900">
              <a:lnSpc>
                <a:spcPct val="90000"/>
              </a:lnSpc>
              <a:spcBef>
                <a:spcPct val="20000"/>
              </a:spcBef>
              <a:buFont typeface="Arial" panose="020B0604020202020204" pitchFamily="34" charset="0"/>
              <a:buChar char="•"/>
              <a:defRPr/>
            </a:pPr>
            <a:r>
              <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rPr>
              <a:t>Leonardo - </a:t>
            </a:r>
            <a:r>
              <a:rPr lang="en-US" sz="2250" dirty="0" smtClean="0">
                <a:latin typeface="Times New Roman" pitchFamily="18" charset="0"/>
                <a:cs typeface="Times New Roman" pitchFamily="18" charset="0"/>
              </a:rPr>
              <a:t>with built-in USB</a:t>
            </a:r>
          </a:p>
          <a:p>
            <a:pPr marL="342900" lvl="0" indent="-342900">
              <a:lnSpc>
                <a:spcPct val="90000"/>
              </a:lnSpc>
              <a:spcBef>
                <a:spcPct val="20000"/>
              </a:spcBef>
              <a:buFont typeface="Arial" panose="020B0604020202020204" pitchFamily="34" charset="0"/>
              <a:buChar char="•"/>
              <a:defRPr/>
            </a:pPr>
            <a:r>
              <a:rPr kumimoji="0" lang="en-US" sz="2250" b="0" i="0" u="none" strike="noStrike" kern="1200" cap="none" spc="0" normalizeH="0" baseline="0" noProof="0" dirty="0" err="1" smtClean="0">
                <a:ln>
                  <a:noFill/>
                </a:ln>
                <a:solidFill>
                  <a:schemeClr val="tx1"/>
                </a:solidFill>
                <a:uLnTx/>
                <a:uFillTx/>
                <a:latin typeface="Times New Roman" pitchFamily="18" charset="0"/>
                <a:cs typeface="Times New Roman" pitchFamily="18" charset="0"/>
              </a:rPr>
              <a:t>Yun</a:t>
            </a:r>
            <a:r>
              <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rPr>
              <a:t> - </a:t>
            </a:r>
            <a:r>
              <a:rPr lang="en-US" sz="2250" dirty="0" smtClean="0">
                <a:latin typeface="Times New Roman" pitchFamily="18" charset="0"/>
                <a:cs typeface="Times New Roman" pitchFamily="18" charset="0"/>
              </a:rPr>
              <a:t>combination of a classic </a:t>
            </a:r>
            <a:r>
              <a:rPr lang="en-US" sz="2250" dirty="0" err="1" smtClean="0">
                <a:latin typeface="Times New Roman" pitchFamily="18" charset="0"/>
                <a:cs typeface="Times New Roman" pitchFamily="18" charset="0"/>
              </a:rPr>
              <a:t>Arduino</a:t>
            </a:r>
            <a:r>
              <a:rPr lang="en-US" sz="2250" dirty="0" smtClean="0">
                <a:latin typeface="Times New Roman" pitchFamily="18" charset="0"/>
                <a:cs typeface="Times New Roman" pitchFamily="18" charset="0"/>
              </a:rPr>
              <a:t> Leonardo with a </a:t>
            </a:r>
            <a:r>
              <a:rPr lang="en-US" sz="2250" dirty="0" err="1" smtClean="0">
                <a:latin typeface="Times New Roman" pitchFamily="18" charset="0"/>
                <a:cs typeface="Times New Roman" pitchFamily="18" charset="0"/>
              </a:rPr>
              <a:t>Wifi</a:t>
            </a:r>
            <a:r>
              <a:rPr lang="en-US" sz="2250" dirty="0" smtClean="0">
                <a:latin typeface="Times New Roman" pitchFamily="18" charset="0"/>
                <a:cs typeface="Times New Roman" pitchFamily="18" charset="0"/>
              </a:rPr>
              <a:t> </a:t>
            </a:r>
          </a:p>
          <a:p>
            <a:pPr marL="342900" lvl="0" indent="-342900">
              <a:lnSpc>
                <a:spcPct val="90000"/>
              </a:lnSpc>
              <a:spcBef>
                <a:spcPct val="20000"/>
              </a:spcBef>
              <a:defRPr/>
            </a:pPr>
            <a:r>
              <a:rPr lang="en-US" sz="2250" dirty="0" smtClean="0">
                <a:latin typeface="Times New Roman" pitchFamily="18" charset="0"/>
                <a:cs typeface="Times New Roman" pitchFamily="18" charset="0"/>
              </a:rPr>
              <a:t>               system-on-a-chip running </a:t>
            </a:r>
            <a:r>
              <a:rPr lang="en-US" sz="2250" dirty="0" err="1" smtClean="0">
                <a:latin typeface="Times New Roman" pitchFamily="18" charset="0"/>
                <a:cs typeface="Times New Roman" pitchFamily="18" charset="0"/>
              </a:rPr>
              <a:t>Linino</a:t>
            </a:r>
            <a:endParaRPr lang="en-US" sz="2250" dirty="0" smtClean="0">
              <a:latin typeface="Times New Roman" pitchFamily="18" charset="0"/>
              <a:cs typeface="Times New Roman" pitchFamily="18" charset="0"/>
            </a:endParaRPr>
          </a:p>
          <a:p>
            <a:pPr marL="342900" indent="-342900">
              <a:lnSpc>
                <a:spcPct val="90000"/>
              </a:lnSpc>
              <a:spcBef>
                <a:spcPct val="20000"/>
              </a:spcBef>
              <a:buFont typeface="Arial" pitchFamily="34" charset="0"/>
              <a:buChar char="•"/>
              <a:defRPr/>
            </a:pPr>
            <a:r>
              <a:rPr lang="en-US" sz="2250" dirty="0" err="1" smtClean="0">
                <a:latin typeface="Times New Roman" pitchFamily="18" charset="0"/>
                <a:cs typeface="Times New Roman" pitchFamily="18" charset="0"/>
              </a:rPr>
              <a:t>LilyPad</a:t>
            </a:r>
            <a:r>
              <a:rPr lang="en-US" sz="2250" dirty="0" smtClean="0">
                <a:latin typeface="Times New Roman" pitchFamily="18" charset="0"/>
                <a:cs typeface="Times New Roman" pitchFamily="18" charset="0"/>
              </a:rPr>
              <a:t> - for wearable and e-textile applications</a:t>
            </a: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tabLst/>
              <a:defRPr/>
            </a:pPr>
            <a:r>
              <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rPr>
              <a:t>Due</a:t>
            </a: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tabLst/>
              <a:defRPr/>
            </a:pPr>
            <a:r>
              <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rPr>
              <a:t>Micro</a:t>
            </a: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tabLst/>
              <a:defRPr/>
            </a:pPr>
            <a:r>
              <a:rPr kumimoji="0" lang="en-US" sz="2250" b="0" i="0" u="none" strike="noStrike" kern="1200" cap="none" spc="0" normalizeH="0" baseline="0" noProof="0" dirty="0" err="1" smtClean="0">
                <a:ln>
                  <a:noFill/>
                </a:ln>
                <a:solidFill>
                  <a:schemeClr val="tx1"/>
                </a:solidFill>
                <a:uLnTx/>
                <a:uFillTx/>
                <a:latin typeface="Times New Roman" pitchFamily="18" charset="0"/>
                <a:cs typeface="Times New Roman" pitchFamily="18" charset="0"/>
              </a:rPr>
              <a:t>Esplora</a:t>
            </a:r>
            <a:endParaRPr kumimoji="0" lang="en-US" sz="2250" b="0" i="0" u="none" strike="noStrike" kern="1200" cap="none" spc="0" normalizeH="0" baseline="0" noProof="0" dirty="0" smtClean="0">
              <a:ln>
                <a:noFill/>
              </a:ln>
              <a:solidFill>
                <a:schemeClr val="tx1"/>
              </a:solidFill>
              <a:uLnTx/>
              <a:uFillTx/>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b="1" dirty="0" smtClean="0">
                <a:latin typeface="Times New Roman" pitchFamily="18" charset="0"/>
                <a:ea typeface="Verdana" panose="020B0604030504040204" pitchFamily="34" charset="0"/>
                <a:cs typeface="Times New Roman" pitchFamily="18" charset="0"/>
              </a:rPr>
              <a:t>Types </a:t>
            </a:r>
            <a:r>
              <a:rPr lang="en-US" sz="3600" b="1" dirty="0">
                <a:latin typeface="Times New Roman" pitchFamily="18" charset="0"/>
                <a:ea typeface="Verdana" panose="020B0604030504040204" pitchFamily="34" charset="0"/>
                <a:cs typeface="Times New Roman" pitchFamily="18" charset="0"/>
              </a:rPr>
              <a:t>of </a:t>
            </a:r>
            <a:r>
              <a:rPr lang="en-US" sz="3600" b="1" dirty="0" smtClean="0">
                <a:latin typeface="Times New Roman" pitchFamily="18" charset="0"/>
                <a:ea typeface="Verdana" panose="020B0604030504040204" pitchFamily="34" charset="0"/>
                <a:cs typeface="Times New Roman" pitchFamily="18" charset="0"/>
              </a:rPr>
              <a:t>Arduinos</a:t>
            </a:r>
            <a:endParaRPr lang="en-US" sz="3600" b="1" dirty="0">
              <a:latin typeface="Times New Roman" pitchFamily="18" charset="0"/>
              <a:ea typeface="Verdana" panose="020B0604030504040204" pitchFamily="34" charset="0"/>
              <a:cs typeface="Times New Roman" pitchFamily="18" charset="0"/>
            </a:endParaRPr>
          </a:p>
        </p:txBody>
      </p:sp>
      <p:sp>
        <p:nvSpPr>
          <p:cNvPr id="13" name="Date Placeholder 12"/>
          <p:cNvSpPr>
            <a:spLocks noGrp="1"/>
          </p:cNvSpPr>
          <p:nvPr>
            <p:ph type="dt" sz="half" idx="10"/>
          </p:nvPr>
        </p:nvSpPr>
        <p:spPr/>
        <p:txBody>
          <a:bodyPr/>
          <a:lstStyle/>
          <a:p>
            <a:fld id="{D5D1E510-C1EB-4DCF-84A2-5B89EAA837D6}" type="datetime1">
              <a:rPr lang="en-US" smtClean="0"/>
              <a:pPr/>
              <a:t>3/16/2021</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57900" y="4292938"/>
            <a:ext cx="3086100" cy="15127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06730" y="3694230"/>
            <a:ext cx="2286000" cy="1971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6662057" y="5788506"/>
            <a:ext cx="2057400" cy="646331"/>
          </a:xfrm>
          <a:prstGeom prst="rect">
            <a:avLst/>
          </a:prstGeom>
          <a:noFill/>
        </p:spPr>
        <p:txBody>
          <a:bodyPr wrap="square" rtlCol="0">
            <a:spAutoFit/>
          </a:bodyPr>
          <a:lstStyle/>
          <a:p>
            <a:r>
              <a:rPr lang="en-US" b="1" dirty="0">
                <a:solidFill>
                  <a:schemeClr val="accent6">
                    <a:lumMod val="75000"/>
                  </a:schemeClr>
                </a:solidFill>
                <a:latin typeface="Arial Narrow" panose="020B0606020202030204" pitchFamily="34" charset="0"/>
              </a:rPr>
              <a:t>Arduino Mega 2560 </a:t>
            </a:r>
          </a:p>
          <a:p>
            <a:endParaRPr lang="en-US" dirty="0"/>
          </a:p>
        </p:txBody>
      </p:sp>
      <p:sp>
        <p:nvSpPr>
          <p:cNvPr id="10" name="TextBox 9"/>
          <p:cNvSpPr txBox="1"/>
          <p:nvPr/>
        </p:nvSpPr>
        <p:spPr>
          <a:xfrm>
            <a:off x="685800" y="5634235"/>
            <a:ext cx="2057400" cy="646331"/>
          </a:xfrm>
          <a:prstGeom prst="rect">
            <a:avLst/>
          </a:prstGeom>
          <a:noFill/>
        </p:spPr>
        <p:txBody>
          <a:bodyPr wrap="square" rtlCol="0">
            <a:spAutoFit/>
          </a:bodyPr>
          <a:lstStyle/>
          <a:p>
            <a:r>
              <a:rPr lang="en-US" b="1" dirty="0">
                <a:solidFill>
                  <a:schemeClr val="accent6">
                    <a:lumMod val="75000"/>
                  </a:schemeClr>
                </a:solidFill>
                <a:latin typeface="Arial Narrow" panose="020B0606020202030204" pitchFamily="34" charset="0"/>
              </a:rPr>
              <a:t>Arduino LilyPad</a:t>
            </a:r>
          </a:p>
          <a:p>
            <a:endParaRPr lang="en-US" b="1" dirty="0">
              <a:solidFill>
                <a:schemeClr val="accent6">
                  <a:lumMod val="75000"/>
                </a:schemeClr>
              </a:solidFill>
              <a:latin typeface="Arial Narrow" panose="020B0606020202030204" pitchFamily="34" charset="0"/>
            </a:endParaRP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146961" y="2312988"/>
            <a:ext cx="2895600" cy="20322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TextBox 11"/>
          <p:cNvSpPr txBox="1"/>
          <p:nvPr/>
        </p:nvSpPr>
        <p:spPr>
          <a:xfrm>
            <a:off x="3566061" y="4344416"/>
            <a:ext cx="2057400" cy="646331"/>
          </a:xfrm>
          <a:prstGeom prst="rect">
            <a:avLst/>
          </a:prstGeom>
          <a:noFill/>
        </p:spPr>
        <p:txBody>
          <a:bodyPr wrap="square" rtlCol="0">
            <a:spAutoFit/>
          </a:bodyPr>
          <a:lstStyle/>
          <a:p>
            <a:pPr algn="ctr"/>
            <a:r>
              <a:rPr lang="en-US" b="1" dirty="0">
                <a:solidFill>
                  <a:schemeClr val="accent6">
                    <a:lumMod val="75000"/>
                  </a:schemeClr>
                </a:solidFill>
                <a:latin typeface="Arial Narrow" panose="020B0606020202030204" pitchFamily="34" charset="0"/>
              </a:rPr>
              <a:t>Arduino </a:t>
            </a:r>
            <a:r>
              <a:rPr lang="en-US" b="1" dirty="0" smtClean="0">
                <a:solidFill>
                  <a:schemeClr val="accent6">
                    <a:lumMod val="75000"/>
                  </a:schemeClr>
                </a:solidFill>
                <a:latin typeface="Arial Narrow" panose="020B0606020202030204" pitchFamily="34" charset="0"/>
              </a:rPr>
              <a:t>Uno</a:t>
            </a:r>
            <a:r>
              <a:rPr lang="en-US" b="1" dirty="0">
                <a:solidFill>
                  <a:schemeClr val="accent6">
                    <a:lumMod val="75000"/>
                  </a:schemeClr>
                </a:solidFill>
                <a:latin typeface="Arial Narrow" panose="020B0606020202030204" pitchFamily="34" charset="0"/>
              </a:rPr>
              <a:t> </a:t>
            </a:r>
          </a:p>
          <a:p>
            <a:endParaRPr lang="en-US" dirty="0"/>
          </a:p>
        </p:txBody>
      </p:sp>
      <p:pic>
        <p:nvPicPr>
          <p:cNvPr id="1026" name="Picture 2" descr="https://encrypted-tbn1.gstatic.com/images?q=tbn:ANd9GcTX738sOefLcdYQe0qGix1GRW1P0RdgSsd6pa-JinGygya8UgGeNw"/>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12725" y="1441450"/>
            <a:ext cx="2619375" cy="174307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6572249" y="3304083"/>
            <a:ext cx="2057400" cy="646331"/>
          </a:xfrm>
          <a:prstGeom prst="rect">
            <a:avLst/>
          </a:prstGeom>
          <a:noFill/>
        </p:spPr>
        <p:txBody>
          <a:bodyPr wrap="square" rtlCol="0">
            <a:spAutoFit/>
          </a:bodyPr>
          <a:lstStyle/>
          <a:p>
            <a:pPr algn="ctr"/>
            <a:r>
              <a:rPr lang="en-US" b="1" dirty="0" smtClean="0">
                <a:solidFill>
                  <a:schemeClr val="accent6">
                    <a:lumMod val="75000"/>
                  </a:schemeClr>
                </a:solidFill>
                <a:latin typeface="Arial Narrow" panose="020B0606020202030204" pitchFamily="34" charset="0"/>
              </a:rPr>
              <a:t>DIY Arduino</a:t>
            </a:r>
            <a:endParaRPr lang="en-US" b="1" dirty="0">
              <a:solidFill>
                <a:schemeClr val="accent6">
                  <a:lumMod val="75000"/>
                </a:schemeClr>
              </a:solidFill>
              <a:latin typeface="Arial Narrow" panose="020B0606020202030204" pitchFamily="34" charset="0"/>
            </a:endParaRPr>
          </a:p>
          <a:p>
            <a:pPr algn="ctr"/>
            <a:endParaRPr lang="en-US" b="1" dirty="0">
              <a:solidFill>
                <a:schemeClr val="accent6">
                  <a:lumMod val="75000"/>
                </a:schemeClr>
              </a:solidFill>
              <a:latin typeface="Arial Narrow" panose="020B0606020202030204" pitchFamily="34" charset="0"/>
            </a:endParaRPr>
          </a:p>
        </p:txBody>
      </p:sp>
      <p:sp>
        <p:nvSpPr>
          <p:cNvPr id="15" name="TextBox 14"/>
          <p:cNvSpPr txBox="1"/>
          <p:nvPr/>
        </p:nvSpPr>
        <p:spPr>
          <a:xfrm>
            <a:off x="738084" y="3184525"/>
            <a:ext cx="2057400" cy="646331"/>
          </a:xfrm>
          <a:prstGeom prst="rect">
            <a:avLst/>
          </a:prstGeom>
          <a:noFill/>
        </p:spPr>
        <p:txBody>
          <a:bodyPr wrap="square" rtlCol="0">
            <a:spAutoFit/>
          </a:bodyPr>
          <a:lstStyle/>
          <a:p>
            <a:r>
              <a:rPr lang="en-US" b="1" dirty="0" err="1" smtClean="0">
                <a:solidFill>
                  <a:schemeClr val="accent6">
                    <a:lumMod val="75000"/>
                  </a:schemeClr>
                </a:solidFill>
                <a:latin typeface="Arial Narrow" panose="020B0606020202030204" pitchFamily="34" charset="0"/>
              </a:rPr>
              <a:t>Boarduino</a:t>
            </a:r>
            <a:r>
              <a:rPr lang="en-US" b="1" dirty="0" smtClean="0">
                <a:solidFill>
                  <a:schemeClr val="accent6">
                    <a:lumMod val="75000"/>
                  </a:schemeClr>
                </a:solidFill>
                <a:latin typeface="Arial Narrow" panose="020B0606020202030204" pitchFamily="34" charset="0"/>
              </a:rPr>
              <a:t> Kit</a:t>
            </a:r>
            <a:endParaRPr lang="en-US" b="1" dirty="0">
              <a:solidFill>
                <a:schemeClr val="accent6">
                  <a:lumMod val="75000"/>
                </a:schemeClr>
              </a:solidFill>
              <a:latin typeface="Arial Narrow" panose="020B0606020202030204" pitchFamily="34" charset="0"/>
            </a:endParaRPr>
          </a:p>
          <a:p>
            <a:endParaRPr lang="en-US" b="1" dirty="0">
              <a:solidFill>
                <a:schemeClr val="accent6">
                  <a:lumMod val="75000"/>
                </a:schemeClr>
              </a:solidFill>
              <a:latin typeface="Arial Narrow" panose="020B0606020202030204" pitchFamily="34" charset="0"/>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396037" y="1365250"/>
            <a:ext cx="2409825"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246687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en-IN" sz="3600" b="1" dirty="0" smtClean="0">
                <a:latin typeface="Times New Roman" pitchFamily="18" charset="0"/>
                <a:cs typeface="Times New Roman" pitchFamily="18" charset="0"/>
              </a:rPr>
              <a:t>Shield Vs Module</a:t>
            </a:r>
            <a:endParaRPr lang="en-IN" sz="36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EE01DD1-7EF6-4513-8C14-E0404F229062}" type="datetime1">
              <a:rPr lang="en-US" smtClean="0"/>
              <a:pPr/>
              <a:t>3/16/2021</a:t>
            </a:fld>
            <a:endParaRPr lang="en-US"/>
          </a:p>
        </p:txBody>
      </p:sp>
      <p:sp>
        <p:nvSpPr>
          <p:cNvPr id="6" name="Rectangle 5"/>
          <p:cNvSpPr/>
          <p:nvPr/>
        </p:nvSpPr>
        <p:spPr>
          <a:xfrm>
            <a:off x="457200" y="1219200"/>
            <a:ext cx="8229600" cy="4401205"/>
          </a:xfrm>
          <a:prstGeom prst="rect">
            <a:avLst/>
          </a:prstGeom>
        </p:spPr>
        <p:txBody>
          <a:bodyPr wrap="square">
            <a:spAutoFit/>
          </a:bodyPr>
          <a:lstStyle/>
          <a:p>
            <a:pPr>
              <a:defRPr/>
            </a:pPr>
            <a:r>
              <a:rPr lang="en-IN" sz="2800" b="1" dirty="0" smtClean="0"/>
              <a:t>Shield</a:t>
            </a:r>
            <a:endParaRPr lang="en-US" sz="2800" b="1" dirty="0" smtClean="0"/>
          </a:p>
          <a:p>
            <a:pPr algn="just">
              <a:defRPr/>
            </a:pPr>
            <a:r>
              <a:rPr lang="en-US" sz="2800" dirty="0" smtClean="0"/>
              <a:t>Shields are circuit boards that plug into the top of an </a:t>
            </a:r>
            <a:r>
              <a:rPr lang="en-US" sz="2800" dirty="0" err="1" smtClean="0"/>
              <a:t>Arduino</a:t>
            </a:r>
            <a:r>
              <a:rPr lang="en-US" sz="2800" dirty="0" smtClean="0"/>
              <a:t>.</a:t>
            </a:r>
          </a:p>
          <a:p>
            <a:pPr algn="just">
              <a:defRPr/>
            </a:pPr>
            <a:r>
              <a:rPr lang="en-US" sz="2800" dirty="0" smtClean="0"/>
              <a:t>They extend the capabilities of an </a:t>
            </a:r>
            <a:r>
              <a:rPr lang="en-US" sz="2800" dirty="0" err="1" smtClean="0"/>
              <a:t>Arduino</a:t>
            </a:r>
            <a:r>
              <a:rPr lang="en-US" sz="2800" dirty="0" smtClean="0"/>
              <a:t>.</a:t>
            </a:r>
          </a:p>
          <a:p>
            <a:pPr algn="just">
              <a:defRPr/>
            </a:pPr>
            <a:r>
              <a:rPr lang="en-US" sz="2800" dirty="0" smtClean="0"/>
              <a:t>Examples: Ethernet, GPS, Motor</a:t>
            </a:r>
          </a:p>
          <a:p>
            <a:pPr algn="just">
              <a:defRPr/>
            </a:pPr>
            <a:endParaRPr lang="en-IN" sz="2800" b="1" dirty="0" smtClean="0"/>
          </a:p>
          <a:p>
            <a:pPr algn="just">
              <a:defRPr/>
            </a:pPr>
            <a:r>
              <a:rPr lang="en-IN" sz="2800" b="1" dirty="0" smtClean="0"/>
              <a:t>Module</a:t>
            </a:r>
          </a:p>
          <a:p>
            <a:pPr algn="just">
              <a:defRPr/>
            </a:pPr>
            <a:r>
              <a:rPr lang="en-IN" sz="2800" dirty="0" smtClean="0"/>
              <a:t>A module is something that you can connect( interface)  with the </a:t>
            </a:r>
            <a:r>
              <a:rPr lang="en-IN" sz="2800" dirty="0" err="1" smtClean="0"/>
              <a:t>arduino</a:t>
            </a:r>
            <a:r>
              <a:rPr lang="en-IN" sz="2800" dirty="0" smtClean="0"/>
              <a:t> using standard jumper cables . </a:t>
            </a:r>
            <a:endParaRPr lang="en-US" sz="2800" dirty="0" smtClean="0">
              <a:effectLst>
                <a:outerShdw blurRad="38100" dist="38100" dir="2700000" algn="tl">
                  <a:srgbClr val="000000"/>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IN" sz="3600" b="1" dirty="0" smtClean="0">
                <a:latin typeface="Times New Roman" pitchFamily="18" charset="0"/>
                <a:cs typeface="Times New Roman" pitchFamily="18" charset="0"/>
              </a:rPr>
              <a:t>Example for Shield and Module</a:t>
            </a:r>
            <a:endParaRPr lang="en-US" sz="3600" dirty="0">
              <a:latin typeface="Times New Roman" pitchFamily="18" charset="0"/>
              <a:cs typeface="Times New Roman" pitchFamily="18" charset="0"/>
            </a:endParaRPr>
          </a:p>
        </p:txBody>
      </p:sp>
      <p:sp>
        <p:nvSpPr>
          <p:cNvPr id="14" name="Date Placeholder 13"/>
          <p:cNvSpPr>
            <a:spLocks noGrp="1"/>
          </p:cNvSpPr>
          <p:nvPr>
            <p:ph type="dt" sz="half" idx="10"/>
          </p:nvPr>
        </p:nvSpPr>
        <p:spPr/>
        <p:txBody>
          <a:bodyPr/>
          <a:lstStyle/>
          <a:p>
            <a:fld id="{F7B3721F-7F72-4390-834D-E36BD048B8F0}" type="datetime1">
              <a:rPr lang="en-US" smtClean="0"/>
              <a:pPr/>
              <a:t>3/16/2021</a:t>
            </a:fld>
            <a:endParaRPr lang="en-US"/>
          </a:p>
        </p:txBody>
      </p:sp>
      <p:sp>
        <p:nvSpPr>
          <p:cNvPr id="68610" name="AutoShape 2" descr="data:image/jpeg;base64,/9j/4AAQSkZJRgABAQAAAQABAAD/2wCEAAkGBxAQEBAODxAQDg8WEBYVFg8QFRcXFhUVFxUWFhcYFRUYHSggGBolGxUXITEjKCkrLi4uFx8zODMsNygtLisBCgoKDg0OGhAQGzAmICUtLTUtLS0vLS8tLTAtLS0tLS8tLy0tLS0tLy0tLS0tLS4tLS8tLS0tLS0tLS0tLS0tLf/AABEIAMIBAwMBEQACEQEDEQH/xAAcAAACAgMBAQAAAAAAAAAAAAAAAQIFAwQGBwj/xAA+EAACAQMCBAUCAwcDAgYDAAABAgMABBESIQUGMUETIlFhcTKBI0KRBxRSYqGxwXLR8DNDFXOCwtLhFiRU/8QAGQEBAAMBAQAAAAAAAAAAAAAAAAEDBAIF/8QAMREAAgECBAQEBgICAwAAAAAAAAECAxEEEiExQVFhcRMigfAykaGxwdFC4RQjBTOy/9oADAMBAAIRAxEAPwD14ChJMCgGBQDAoCWKAeKEDxQDxQDxQBigHigHigDFAPFALFAGKAMUAYoAxQCxQCxQBigFigIkUAiKARFCSJFAIigI4oAxQkgRUAiRQEcUBsgVJBPFAPFAPFCB4oB4oB4oBgUA8UA8UA8UAYoB4oAxQBigDFAGKAMUAYoBYoAxQCxQCxQESKAWKARFARIoBEUJFigIkUBEigIkVBJHFAbIFSQSAoB4oQPFAPFAMCgJYoB4oBgUA8UAUAUAUAYoB4oAxQBigFQBQBQBQCxQCxQCxQCIoBEUBEigERQCIoCJFCSJFQCBFALFCTOBUkEhQgkBQDoBgUBKgHigHQBQDxQBigHQBQBQBQBQGG7u44lLyukaD8zkAf1pcHF8a/abaRZW3Vrp/UeVM/6jufsKjUi5j5G50uL+5eGWOJU8MuNGcjBUYOTv1qbA73FCQxQCoAoBYoBYoBYoBEUBEigERQESKAiRUEkCKAWKAzipIJCgGKAkBQDFAMCgHQDoB0AUAUAUAUAUBQ8b5wsbTUJZ1Zx1ij87j5A6ffFRci55pzN+2OTU0dmixp0Ep8zn0O/lHxvU2ZFzzninMlxctrmleQ9fMScfGdh9sV0oghaX4/NU2Fz0/wDY2yteSEHOLc/1Za5YR7HUHQUAUAsUAqAKAWKAVARIoBEUBE0BEigIEVBJHFAZxUkEhQDFASFAOgHQDFAOgCgCgFmgNe/v4YEMk8qQoPzOwA/r1qLi5wnHv2sWkPlt1M5wcSN5Y/8A5H9BU6kXPNOP/tGvrvKmQxxkEGKPyL/TzH7mpykHJSyu+7sTXRBqTrv17UBjUE7Dc+nrXai27I5bSV2XFnwCVgGlIhTY7/Vg9wvetVPCSfxGOpjYR+HX39Tt+RYFt2aWIyI2kDxCSNW++k9PTbBrRUw8IqyRmhiZzd27e/fM9C4fzlKG0Mn7wvqow/8Asf6VknhopXvY108VJu1rls3Otou7GRQOp05A+SDWRRvs0bZOUd4suOHcVguF1QSpIP5Tv9x1rkm6NyhIUBGgCgEaAVARNARNARNARNCSNQDMKkgkKAdASFAOgHQDoAoDXmvEXvk+goCuveJSaWMaamAOEBALH01HYVANGyacqHn0LIcNpjJOg43XWfr3/NgfAqdAcbzfyHNcuZ7a7YSYOY7gs2fZZMkqPsalWIseQ8T4bNbSGK4jeKQdnHUeqnow9xXRBrhwKEEY9cjBI1Z2JxpUZP6V3GDlsjiU1HdlhBwBiUaY4BP0IQXGDjcdj7VupYG+s377nn1f+QS0gvfY7LgfKFycCG3WLc5mkO+k9mzkfoM1oc6NJaGfLXqvU7CDkH8DQLgvIDqGtcxA/wAqZ3+d/is7xizXtp9S9YLy2za/Q53/AMLnt5XS4ZWbAwVYEY/x8YFas8JxvAyeHOEnnMN7zHcWrlbdFeMqNSyDckg6sMNx2rLVws6izcTZRxUKcsvA1+BcXELh4I57pziJhIR4cRfcZI3YkjA2Fee6GWVj03inUhc6OwxDodtPjuQxIGDG2rJUxjYdhWqEZOOVbfcxznFTzPf7eh01lzHIhZWkVwu58TOdP8RIGFA36nfbFZZpR7mqDb22LpONkhZfKsWM5YFdv/VjH3qjMXWLWC6SQAqwOa6uQZakBQHP8yc22lgVWZmaQkfhRDU4B/MwzsPmgLDhHFIbuITQMWQnGSpU5+CKA2zQETQETQkjUAzVJAxQEhQEhQBQA7hRkkAepoDQvOLxxqWJAUdXc6VHyTUNgqLPj0V2GMEyTKpwfDPlGc4379PepBnzUEhmgJKakgnigKPmqewERjvxHInURMNT59VA3U++3zUq97Ih2S1PH5eA2k800lqs0UC4Igclvn8TfTnsDn5rdQox3qfcwYivJL/X9vf1O14JymdGkRLbIxyG2Mo6Z0uPv6kf20Sqxh8P9GWNOdT4v7Ok4PwK0hXU0fjnxNLO6+YsHK5II9d+o2xt2qitiJvjYvo4eC4X7ltxHiEcSl3KwxDu5GB8D/ArBnlJ2R6GSMVdnFXnORncwWokCYJa4J0nSAScD8o26mtNOj4dp1H6GapV8W8Ka9SovIDkSwSH8gaJ/MH83nZXGwGnp1ya1ZKkpZoy098DNnpxhlcdffEzXFqGGWXY9M/8/rWiNTWyepnnS0u1oR4dZtH4hR2VHGHAxggZO46muas4u2Za8BRpyTbi7LiZrLitvbThLqFzERlJ8EpkHBwmPNjb4rHiKlTaOnPmbcPSp7y15HZ2t3aEZtzHJ4h1eHGRuwxlivRcbZJx2rz5Jp6noRcXsbE9sJlMcyJLG31KwyvwoO7fJxUanRpf+GiHULVzE+AdLEsij4zhc1053fm1OVBL4dBnmyW0GLvw9XRArZLn2XqK6y3+A5vl+IqeZv2n+RYbBczso1TOp0qT1WMb5b36fNLE3OPsOEs7Ge6LSSE6sOdTZ/mbv8UuSj2vly18K1hTGDp1H5bf/NcoFiakETQETQEcVBJlFSQSFAMUBKgHQHE8euLxFISMTuSU1ltOluxfphfg75HTNCUznrfkuWdhLxKd7g5yI8+Rf9KfSPnc+5pogdhZ2scMYijURoOgHvRsGm3HrXxVgEyvKzaQkYL4P82jOn5PSoWuwLUJQg0eJ8YgthmVwD/AN2/TtRa6IN23OG4xz5LJlIPwU/i/Mfv2+1WKm+JW6i4HKX5Zx4mS2epP+augrOxVN3Vy05cuPAYllkMb6CyIoy+nVgFm2C+fc4OcYqycIVE8ztbiVKVSDWVN9DrLTjYiVMPHqCa2jbUI1LZ/DTbUG2Gcbb5pDD1G+cefE4qYmmlyly4fs0eNczPMDCqvbwFCWlVC6qdWfMw6DuSBnJ/XmtTdKSvqd0KiqxdtDmuNSwhx496/EWAysUBdjv0DSSDCDp60p5nL/VHUmooxj/tloasPiXBEbkW9v/8Azw7A/wCtju5+a2Rwij5qmrMcsa5PJS0RbSXSRgKozgYAHQY9TUVMRCOi1OqWGnLfRGSLigYjxckhdI1E4wM4GeoAJ6VXCvFqy0Z3PDyi7vzI2+J8Q0LLoTxcBBHIjat2K50KVGcA6cHvk1ChOzl9F7+xOem2o/V/jb6monDm4ipnw27Fcv3YbHC/btVscTCnG0l6FUsLOpNuL9TRbhM9iJFRHjlYqUmDMNONzgdDn2P61XJ0Kr0duj2LUsRSTzK/VblpwDnK/kYW0kfjMRnxkChwo+r2Jx3x9jVFfBumrl1DGKo7L+yfGefIhFps0JbBJaUeVCCRqIyTI23U/YVmVOz82xqz3Xl3ODdpruQsXeWRsHxw2cfKnoKtlV8uWKsiuNHzZpO7Lvk210xPI2GfxXUOBjyodOQPcg1Q3qXl6/EYYpI0mYjUwBCjJ05GTj4rqNOU/hOJ1IwV2ez28isisn0lQRtjYjbY1ydJ3VyZoSQNARNAKoJMoqSB0BIUA6AYoDiOdrW/iuobuwETqyaLiGdysbKpypwAfNhmGob/AE5yNqjYGwlzs4g0u6gFrct5kz3XbdfT+46BcHN3PDb3iLEvmztT/wBrXl3HT8TGcf6eg+d6myJub9rb2HCwSMGXGDjd/j+Uf1qb30RBU8Q5tmmysX4Ke31H5b/bFSoczlz5HO3A1Eljk+pq+KtsUS13Ki/hxv8A2q2JTPQjYz6diMjuKudNNFKqtMseF3MZkZGcq4TUAATkagMjA671Ul5srV7ljd4Zk7WLOG1XS8jSBo0OXAYAoCdjpIGFJPp37Gu54hUFkhE4hhv8luc5acCUt85haCKaQ279FIKhh3BHp2I6VfRcKtqjWpmrqdG9JSdvftlcvD41REjVcnUZCVxg5GjQ2TtjJOw9KtUZKeZOy5Lj3KpSjKnlavLm+HYyXPD5VVWij1IV3VGzIevm0/mHsuSPTBrDi60nLLfQ34KjCMc1tTQgmBHlPf8Ar6EetYz0DIWB64B7H/m9QSTsDLJ/0ANGSDI5Phkj8q7Eu3so27kVbTqyg9GU1aUJrVHR8F5jS3DQyJ4kBOR4ZAZT0OM7Ee1WVl4lRtFdB+HTSZLiXPVoqtHFDNM7DAEyxqg7AHSTt9qp8Jrcu8VPY5XjXEreNVP1yEbsowqE9Mtnr/v81s/zcqypGL/BzvNJlTw/hsk+GIEag5Eke2QfQH/nvWGpUlN3kb4U4wVol9MqWsEjqAAqMxPckDv75rhalhqWt2YIILaJfFuPDAwOzHck/cmrKVJz14FNSqoLryO65G5CyReXh8R23AP/AD/naup1lbLT258zinRbeepvy5f2enKoAAGwAxiqDSBoCNARNARoSZRQglQDFAOgJCgKHniCRrC5MLtFKkRdXXGfJ5iNweoBH3rmWwPlwcVvLe5/elnmW4U7TMxZiPQ6s6lPodq6tYHrHA+a34nbTXIL29xAqJNHExEcniFsy6evRMb9N9zmi31IZzXEuYIy3hwA3U3pHuB8sKsvyObczBai6LrJNIsYB/6CAEEYOzN65x0z0qyEG9Sqc4rQ3XnJ+RV8YpFEptmN31DCjPfHpXajbcrc77GkRj29quitDPJ6mXg04lkyhQlAVJGMkE9P7b+1cRytu2/PkWyzKKvty5l5foJY/CaFAdgZk8shTupHQ5282M1Y8Om8zfpwKVipR8qVuvE2OG2gjERhyISCzwF0z3yjnBGc7jIycZAFVTScbVPK1ta9u6XEtg2pN0vMnuna/ZvgOJQzvAElWVV1bgaWAxqAydtO+ST8CrJ1Zxadrx5lUKNOSavaXI2OH20zlVjRpA+4TGQQDjUc7KM9/aqsXUp/C1dl+DpVX5k7R+/oWHFOUvEGtv8ArdMqdMm3QB2GJPTEg37EDevOuelY4ngFv40jrdpoCYwrHCEgnVrC+ZsbeXIB3znpWmWFqpXsZli6TdrnST3GBiLby6dewOnsFAGEX2G1aKeFy6y1f0M1TF5tI6L6nKRSvBGBMkVyrOVXwpNE0fu2VKlTn9c7jpVVSlOlJuOxdTqwqpKW5VTzh3IgH4gP0Sdfgbf3FUSqt6GmNKMS24XwQKfEkyCf+1nK5757/bOKpuWl8oAHoKgFTxBjd5tIAX1bM4+lQCCRnvV9KmrZp6Iz1arXlhqydzfwcNXTF+NeHbJGSHydmUjcHA/Wq6lZz8sdEWUqKg80tX72PX/2f8RuJ7KNriFIGXCBUJOQANyD0PtVUSxHS10SI0BE0BE0AqAyigGKAkKAKAlQCdQQQRkEYIPoaA8H/a9yObaNLmHH7uraT/EoIwqn1A6A9dwDnrUcSNjl/wBk8yi9e0mRJYbmBozFKAUZ0/Fj1bH+Bh/6qlrQk7Lil0EH7vHbw2sYOwiUDcZHXAH9KvpwVs17mepUd8pytzxNM+GoaWX+CPc/c9BVvixT0KvCk1roWsVqNKu+QSAdH5t+xFWp8EUyXFmK4ul/eIrYDRKxVQi7nzHGX/hHffFM6SfEKDk+RX8X4LL48kU0isin6IWBU/6mB3Pt0rRQpeKs09uRmxFdUHlha/Pkb1nw4wtE2gxoSNLYwDjrWxOGVxjwML8RtSlfU6AxlhkA4H5gOn3qjOk7NmjI5K6RX3MSNhXyCrBlZTggjoR71ZkTVmrrqV+JKLunZ9DbmnjL+eOMBs5ZSyqhCkjbcnUep3Pp1rJNToxUoPRc99TXTlCu3Ga1fLbTmdDyzzDG0XhzByuo6ZUOHXBPr1wc49jWCqlJ5obHp0nKMVGe5scT5rs4Y2MUckkoyRrAVS5/M2Dv2/SuFTd7M7dRWujnuW+X5pVa4mlUeNI0gzucHfYDYLsdyR0rd41OjpHUwOjVr6y0+5YTcAcD8JhJ107Y1f6TuCeu2c1McZCT8yscywNSK8rv9Dz/AJijEEDM6tqMiqqkYVhnJJb7dMVfjal6WnQz4Ck1Wu+FyXKihkeTGSG0gtuQAAcA46b14jPdLuaZUUs5CqBuTRK4uViNLeEhSYLYfVI2xb29vjr8VpUI0lmqeiMrqyqvJS9WaUvMMaJ+7WKFvOoXA8zkBiST6Z0/1rPWnKo9TRRpxprT+2WvLnL3hEXFwfFuSO+4TbG3qdutcHZ7lwOARQRx9wuT8nc1KBv1IEaAVARNAKgMooBigJCgCgGKAdAYrm3SRTHIiyIeqOAyn5B2NAeXcT/Z/DY3YurJgfxFlWzyPEXQdTeDn6l/lPYkZ2ApexFip5p4bbSS67riZhhkPiJawxFX0vuNTHJ++w69KJtaCyKWW1trEKzKqRFQVZMt4p9FI3J9idt+lXxfk8u5nlrPzbCmsbiWBbqOSOyhcgCMv+MVOwOvGIz12XfHftU0qjc/Dnd9iKkEoeJCy77GxwrhUXhvFaQBiRmW9usAIDucZyEPvkt1x7enlVHd25Jbv8s8pzlWTUdebey7cvuZHntoFZI0W7l3UzPnw1GeqJtk+5+e+1yVSo028q5cTO5UqaaSzPm9vQ1RltE7yeIAR+GWbVpDfSDjA74HpvUuaUnSUWnztoI024KtKSaXC+pZw3aEqwBY6tJt9wWBBDMr4OjOy43J26iqfBl/Oza/lpp6F/jwd8l0n/HXX1Nq24QAQ1wcMzEJCAxOobkNpU6cAjY7+w61VWxqhaK+f69/Mto4FzvKXy/fv5GrzJw5HikAIidTjKHykq6jCgZ1HbGAT3yxO1FKVRZHx+fP3e3REuMaUvEXD5Ph7te3FnO8K46bUaLmNnXcrNGQDv2ZW8rfqp+ay1aE6O+xto4inX235EH4ulw3h2ys8jZ3mKoiYBOW0ls9OmRVV5PVLYtyxWje56nyfxO3a2giuCqSRxqqyflZQOmR29jt0quUWiyM0w4lDd3BEazJHb53OsSO+/VtOx9dOQozjsK4ZZoeVftJ4rnRbqxZFuGYKenkUp/7z+ta6tvBhbcx0b+NNvYhwK8WCzi1ZLuWZYxuzZYgYHpgCssYOTsjTOairs3ksmdTd3h0xKNSxL3wQPL67kDV+laZShh99ZfYyJTxG2kfq/6NfinFGnP7naKNQmlXC7LHGECZLdzqaQ59hWBuVSWafQ3xUaayxFydZR26TzMQcSsiyEflTY49iwP6VZa7OS24fBNxKUImqK2Dbt0LfFXWjSV5b8EUOTqPLHbiz2/h1v4caR5LaVAyTknAxuao6l6VlY3KkkVAI0BE0AUBloBigJCgCgHQDoCq4zfSREBRhSPr989PauZNo6ikzjeN2pkzICRINw4JzkdDmqk2nc6aVjh+b7hrzwWnXMsSspdTjxASCNQxsRg9D3NWplTRScK46LY+HNEtzanZoTjIH8UbflYf47dathJxeZbnE4qayvY7CW0tyq36mTiNmECx4OkxkY/DuO67e2/3Br0qFXMssLRk9+vb9HkYmk6bzVLyitunf9lHO8twXKRqieUmOFdKDA0rkdzjOM77t6mticKSWeXqzDapWbyR05ISSpFpeF28TGGzkdR5sYAK+mxOfaocJ1M0KqtHhZ6liqU6KjOk7y43WhlsOGT3TMyL5c+aQ7KPbPc+wyamdWnh4qPyREKNXEzcvmzrI7NLKNWZo4m1gSSSgliuwZYcba+vTUB3YdK82vVqVNU9Pp77+iPVw9GnSVmtfr77XtxZrxcfjkdlQCFWOFMpIiCgbagme+cRjC77lq4VSPHh832/b15WLJUpfxX6XvkrLncrYrI3NyRJP4i6gvjgEK3TCqThU69OmxxmvRlW8KleMdeXHvzZ5UaHjVnnndLjw7Lgve5t3NjblERsRal1CGQhWXbOX7KcdWOT2VayUqlWfns+/v7LTmzbWp0adqd129/+nd8EjmeJ2KoMwusmc4Xoe+5H5VzsM798VvTnOEoyVnb37Wh57UITjOLur++3rqYLLmJI4lR9UUy4GlgSrDsQw6HHXIwT0PYeRKLh5ZI9uMoz80HoXtpzkfCaNEczFcIiKzszewwAPms9tbl/Q4mCyaYabldTduoYHuc9c5r1sPhYum3PieTicXJVEqfD6+h0HCuFQWhjFwdUrq2hG/hjTWxf0AGPL3yKwVsRGinGlq+fc2UqE6zUqu3L9lEL244g7JHjzwRJJJuFjxJ4pC/fSPfTWLK27vmzddJWReusNhAwj3cgnJ+p3x3+9Wxi27I4cktWYOVeBTXSRK+VgX8o6u3U/wBSd+1XNqirv4uRnu6rtH4ef6PaOXOBpboAFAOOg6AegrPrJ5pbmiMVFWWx0SipOh0AqARoBUAqgkzCpIGKAkKAKAdAOgK3j8TtCTHjUN8N0I7g1zPYI5Flfw1cjYqCQMkAn0PcZ/Tp81tHdzlePWK7vkAHt6/AG5pFMh2PP+JRYY6VKjPfr/8AVaNlqVIjy/zHc8Pm8WJtSHaS3feOVc5IYevo3UZ9CQSZLV0d/FDFe27X3Ci6jP41lkeJC2/QDqCMkY6g7dwPRo4iM7RrJO2zf5PJxGEqUk5UG0nul+DFwDgkUmhpmZizsqxopIBVQ34rZGAQRgA7777GrcXjJU3lS9f0VYLBQqRzyfp+zpr8W0aR+JpCI+qInPUfwICPE6AEALGCerGsipOq9tfe+9vW7fQ3yqxordJe9tr+lkupR3PC7jjFxGkH/wCvFGDqlYa8DGBrO2o7YCjAGTjuTZiKMaUFrry9/d7leFryq1H5dOfv7LYp+K2M9nJ4F3HoP5ZF3jlH8jevt1rCegYI+YlBjtJJJGtfE8yIcaQT0B32zg4HpntV9GbjO6V3wM2IpxlCzdo8bcS4XhUcrs664E05SNsF2wPqZmOI07kt2XbOQK9COInFZXZvnw7abvseXLC05ycldLgnv312XcndcDhSFXLu0hjZi2pQuQPKNBXPmOw3/wDrhY2q6mXLpf5euxY8BSjTvmd7dNfS1zlrnh6yABxtn6h2z3DDvWmo4VotRs7LTXiZaSqUHFyvG7104FzwTlgwkTWzuJlB0Sq3mG3TYAAEHHuCc14VKv4c7TXdNbHvVqfiQvB2fBpmnLxe1s7qKJ3FxcNKvjyk5SFScv5urSYzv2/vdisXKcHGnouBRhcGoPPUd5e/dzl+G29xxBlYlo41MheUnJPikalBPU6QBjsKxqKu2b3I6qWWGyhEcageijqx9Se596tjFt2RXKSSuyPL/L8t7IJ7gHQTsn8XsPQeprROcaCsvi+xlSdd3/j9z2LgnBkhUeUAgYAA2A9BWNJt3lubEklZF2i4roknQBQBQCoBUAqgkzVJA6AdAOgCgHQEZFDAqehGKMHPw2ohXwm8wU987Z6kkndSSa5toDmeM8CJZnildQd9B0sP1I1Y9s1xsDiOP8GKgsBk1bGSehw1bU4G9TBI6fNS1Y6TuYuHXs9pNHc27mKRSCGB64P0sB1U9CO9dR1Ieh6zy/xeHiq6omjtuKAAvbjyxz43JjVtm6brv7561rpV8nlnrH6oxVsNn89PSX0Zs2kjM8olLRShCZp3GuZl6FIVIAjGDv7HritNWUacFJax4Jbd3zMlCMqk3B6S4t6vsuCLSG8/chDNC4ezkVTHFqHjKWxnw8Eh8k5Izj/OdJYrdWlz4evI0tvCWs/Jy4+nM53ni9fik8aRiUiPUqpjSpYndimdtgNycj+WrqeDhCm5VX7/ACU1MfOdRRpRv+f0LgPJhhCzOPEcAnxAoZR/5Sk+YjH1HyjO5ODVCcIOydu+/ryXTdmlxnNXa/XpzfV6I6XUuhQN115IAWQyPjorFRrYHzFug04zgbVyhPPdO30svwny3Z2pwy2av9bv8tfJehy/HuXricTPCMh16ltZ2IyOoaQYXBKggE4GcVpqzjUpKnez+Sf66X7sy0acqdZ1bXT9Wv31t2RQct8Hm1nIVF0tqwxKkYIyT6Z3332rJGlOhNTnpb6mmdaFeDhDW/yXcx838wfukf7tZMFZxh7hfr0+iH8o9+v33rmtXlWleW3I7w+GhRjaO/M4nhFt408UR3DOAfcZy33xmqmaD0e+vIrWMIigYGEjWuoQcnZHEpKKuyfLfLcl1ItxcgkE5SL1/wBl/vV1SoqKyx+L7GaMXXd5fD9/6PX+DcJWJQcDVj7Aeg9qxqPF7mzsXCrXZJLFAOgCgFQCoANARqCTOKkgdAMUA6AKAKAdAaXELcnDL9Q/4R8VDvwBSzKMbDT2I9Pj23qt9CTnOMxJjqGb0XcD5qtysTY4bj/JxlQ3NvqaRRl4Dvt/Enr7jrW3DThPyzMtfPHzROJe3wM9XO242HwBtVlejOHYjD14VO5jNtJHiRfK3UEHzJjB1ZG6EbYNUQlfsXzVteJ6Fy7zpDehLfiLiC7G0XERhQx7LNjGk/zDY+3fXTqOlttxRlq0o1uj4NF9cGaGZhORHcMd7yTVIVjC/wDaXHf1Hr261tWSpDy6pfxWmvU8+WenU8+kn/J62XRF1b8JijGgMups5STUzOfqYzOudRwM+GMAkYJOdsMsQpTu9+nDty7v0RvhhssLLbrx5t8+yHIqllZsakwwWQquny6fEmx9Aw2BGMnBH25dOLl+uPbn1b0LFUkl7078ui3M3/hvl1M5TIChZNSaiSAiPgfhRkkfhgZO2o5yCdWKl7dufd9X6cCFSbjv6bX5dl0XrxKeW8OsKuCqNvKw05dTkaEGNlIAAPYDPvNWEI+aW74X+7OKVScnljsuP6R5lzxzG4lNpD5YAAW0nBdjn6iOo6bVnlOU3eRqhTjBWRyNzIZcE9emn0HrknJP+1EiWzc4AxinV9OWUMV+SNP+a7VKTlaxxKrFRzXPSuWuV3kdbi5XxJG3WI+nqw7L7d66qVVSWSG/P9FEIOq809uC/Z6vwbhIjGpt3PU/4HoKzRjbVmsuVWuiSVAOgFQCoAoBUAGoBGhJnFSQOgCgJCgCgCgHmgEaAqeK8P1KSuRnqB3qucW9iUU9pwEscsMD0quNO+4b5Fs3BUwMDSw6EdqtyLgcnnHOnI5Zmnt1AlHmaIdHxvqT3/lrfh8Vp4dXYwYjCu/iU9+R5dxJXbynygEnSowNR6kj1rQ8NGPwlUcS5/EzQksjgg7H0x/esNR3dkb6asrs6/lLnURILDiYae0yojmJzJbdtj1aPpt1ABxnpUQqShK8SalONSNpHoKXD22iTWLm1dB4d3CFZvD3OI3OwJ2BznptWyMadfVK0uXD37ZglKrh9G7x+pfxeAPD8yKxUNHodWMerGqRUYZdhneRvQnA3zlnUak18+vTt0RthTTimvTp16vqzlOLccCYdvwolzoj2aVyTuxdvNkncnI/zVlRwjotZc+C9Niqmqk3d6R5cX3e55rxDnGZ5WwCFDFViXAAAPY4/wAVms5M06RRQ3No8szEEOSwywzpGdup3x7104OK1IU1LYzWVjh9LAkhyMAehxtkb57fNdU6Tm9DmrWVNanpnKvKelxLLGDM3mSD8sYPRn9/QVNbEWXh0/mU06GZ55/I9V4TwwRjJ3c9WNZoxsay1Va6JJUAUAUAUAqARoBUAjUAVAZqkDoB0A6AdAFAFAFABoCNAKgMN1bCQYPXsfQ1DVweb868lictJEAlzucdFl/+L/3rXhsW6fknsYcThc/mhv8Ac87454AdYpmEE5UHDgjc5GGOMKcgjf0qmWknY0wbcU2UF9YFSVYY96g6uWPLPNd3Yg22BPaucm3kGRknJKfwE/oaJtbBpSVmdPNzXDFFrRpCD9MB1Y1HfBXoTn5qyeInNWdu/Eop4aEHpftwOdjtri+laaUjyjUdZwkQ7Fz6+gqjoaLldwjh5nLP9C564yTnfFafHVJK61M0qXiN66FitnJA6NGW1FsDSCG1dhjvmtNGrSrxaatYy1oVKLTizv8AgHLcniCefEt22+k7rCO23TVj9Kx18Qv+ult9zVRoyvnqb/Y9D4TwtYh6serHqTWeMbGrctlWuiR0AUAUAUAUAqAVAKgEagCzQGYVIHQDFAOgHQBQBQBQAaAjQCoAoDBd2yyKVb9fSoauDwP9rvL7m5aVfM641erIwBB+xz+pqVc5uUHKzrLG9pOSJ4z5A/Uoew9dJ7ejDHTadQzKsKoCxA1b7ensCancgrYmAbXIQZMbDsnsvv70sSW3A76XRNEn55c77gAIF2HcneuQbMFtLayxC3TU0m3gkalLDHb71rpwhVi/E4cTJVnKnJZOPA9I4HwhsqzrH+8dyg8sWeoXPVvesM2ruNPY0Ri3aU9ztuHcPWJcAb9z61MY2LDfVa6JJUAUAUAUAUAqARoCNAFAI1AI0BmFSCQoB0AUA6ABQDoAoAoBUAqAVAI0BznN3BVuI9Wn8RR5XHX4PqKhu2pFjxi55XWO6ScFoyraimMg9ehzsN/f7VKebUjYqONTFWYdN674HJoW3DTMC+cdML3bJwNIqtyszux0XLt1MrC3iijlfOASDkDp1Hb3r0HhoZfEk7HnrEzz5Erno/A+DsWzkNJ0Mg+lB3SL/J6n9K86pVc/LDb376G2ELeaW53FhYrEoVRSMVFHZvAV0SOgHQBQBQCoBGgCgI0AqAKAjUAVAZhUgkKAKAdAOgCgHQBQBQBQCoBUAqAi65oDluZOW1mBdBhvauHFp3iQeef/AIgjzN+86gpzh1G0Z7MwP1D2rqFa0k7HM4Xi1cqpeXbiKbwF6EZEqnCFP4tXp/WvYVTDuPiO35PH8PEqfhpv8Hbcr8uIg0xAnP1zkYL+y+i15NetKtLoepRoxpRtxO/srNY1CqMVyklsXG4BUkkqAKAKAKAKAVAKgFQCNAKgEaARqARoDKDUgkDQEqAdAFAOgHQBQBQBQBQCoBGgFQCK0BrS2SHOVG9LIixUScrwl9YGB/D2rjIC5t7VUAVRgV2lYGcChI6AKAKAKAKAVAFAKgImgFQBQETQCJqARzQGUVIJA0BIGgHQDoAoB0A6AKAKAKAKAVAFAKgFQBQBQBQBQBQBQBQBQCoBUAs0BGgCgKXiXNFnbzfu88vhy6NeCrY041ai2NIGA53PSOQ/lOAK9Oe7Is3mcRqMmXQ+kERCUhtvKdJ7+lHYE5+d7BPELTNiPVqIjkI8iLI+khcNhHVtuzCoBfQSB11DOMkbjG4JB/qKA2BUgkKAkKAlQBQDoAoBigCgHQBQCoAoAoBUAUAqABQBQBQBQBQBQCoBUAjQCoBUAqAgY1O5UE+pA9x/7j+poCHgIOiKPgD4/tQFfxqyieLw3ijeMugKMqlSNSjBBGCMAfoKgG8dum3fb33NTvuSt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8612" name="AutoShape 4" descr="data:image/jpeg;base64,/9j/4AAQSkZJRgABAQAAAQABAAD/2wCEAAkGBxAQEBAODxAQDg8WEBYVFg8QFRcXFhUVFxUWFhcYFRUYHSggGBolGxUXITEjKCkrLi4uFx8zODMsNygtLisBCgoKDg0OGhAQGzAmICUtLTUtLS0vLS8tLTAtLS0tLS8tLy0tLS0tLy0tLS0tLS4tLS8tLS0tLS0tLS0tLS0tLf/AABEIAMIBAwMBEQACEQEDEQH/xAAcAAACAgMBAQAAAAAAAAAAAAAAAQIFAwQGBwj/xAA+EAACAQMCBAUCAwcDAgYDAAABAgMABBESIQUGMUETIlFhcTKBI0KRBxRSYqGxwXLR8DNDFXOCwtLhFiRU/8QAGQEBAAMBAQAAAAAAAAAAAAAAAAEDBAIF/8QAMREAAgECBAQEBgICAwAAAAAAAAECAxEEEiExQVFhcRMigfAykaGxwdFC4RQjBTOy/9oADAMBAAIRAxEAPwD14ChJMCgGBQDAoCWKAeKEDxQDxQDxQBigHigHigDFAPFALFAGKAMUAYoAxQCxQCxQBigFigIkUAiKARFCSJFAIigI4oAxQkgRUAiRQEcUBsgVJBPFAPFAPFCB4oB4oB4oBgUA8UA8UA8UAYoB4oAxQBigDFAGKAMUAYoBYoAxQCxQCxQESKAWKARFARIoBEUJFigIkUBEigIkVBJHFAbIFSQSAoB4oQPFAPFAMCgJYoB4oBgUA8UAUAUAUAYoB4oAxQBigFQBQBQBQCxQCxQCxQCIoBEUBEigERQCIoCJFCSJFQCBFALFCTOBUkEhQgkBQDoBgUBKgHigHQBQDxQBigHQBQBQBQBQGG7u44lLyukaD8zkAf1pcHF8a/abaRZW3Vrp/UeVM/6jufsKjUi5j5G50uL+5eGWOJU8MuNGcjBUYOTv1qbA73FCQxQCoAoBYoBYoBYoBEUBEigERQESKAiRUEkCKAWKAzipIJCgGKAkBQDFAMCgHQDoB0AUAUAUAUAUBQ8b5wsbTUJZ1Zx1ij87j5A6ffFRci55pzN+2OTU0dmixp0Ep8zn0O/lHxvU2ZFzzninMlxctrmleQ9fMScfGdh9sV0oghaX4/NU2Fz0/wDY2yteSEHOLc/1Za5YR7HUHQUAUAsUAqAKAWKAVARIoBEUBE0BEigIEVBJHFAZxUkEhQDFASFAOgHQDFAOgCgCgFmgNe/v4YEMk8qQoPzOwA/r1qLi5wnHv2sWkPlt1M5wcSN5Y/8A5H9BU6kXPNOP/tGvrvKmQxxkEGKPyL/TzH7mpykHJSyu+7sTXRBqTrv17UBjUE7Dc+nrXai27I5bSV2XFnwCVgGlIhTY7/Vg9wvetVPCSfxGOpjYR+HX39Tt+RYFt2aWIyI2kDxCSNW++k9PTbBrRUw8IqyRmhiZzd27e/fM9C4fzlKG0Mn7wvqow/8Asf6VknhopXvY108VJu1rls3Otou7GRQOp05A+SDWRRvs0bZOUd4suOHcVguF1QSpIP5Tv9x1rkm6NyhIUBGgCgEaAVARNARNARNARNCSNQDMKkgkKAdASFAOgHQDoAoDXmvEXvk+goCuveJSaWMaamAOEBALH01HYVANGyacqHn0LIcNpjJOg43XWfr3/NgfAqdAcbzfyHNcuZ7a7YSYOY7gs2fZZMkqPsalWIseQ8T4bNbSGK4jeKQdnHUeqnow9xXRBrhwKEEY9cjBI1Z2JxpUZP6V3GDlsjiU1HdlhBwBiUaY4BP0IQXGDjcdj7VupYG+s377nn1f+QS0gvfY7LgfKFycCG3WLc5mkO+k9mzkfoM1oc6NJaGfLXqvU7CDkH8DQLgvIDqGtcxA/wAqZ3+d/is7xizXtp9S9YLy2za/Q53/AMLnt5XS4ZWbAwVYEY/x8YFas8JxvAyeHOEnnMN7zHcWrlbdFeMqNSyDckg6sMNx2rLVws6izcTZRxUKcsvA1+BcXELh4I57pziJhIR4cRfcZI3YkjA2Fee6GWVj03inUhc6OwxDodtPjuQxIGDG2rJUxjYdhWqEZOOVbfcxznFTzPf7eh01lzHIhZWkVwu58TOdP8RIGFA36nfbFZZpR7mqDb22LpONkhZfKsWM5YFdv/VjH3qjMXWLWC6SQAqwOa6uQZakBQHP8yc22lgVWZmaQkfhRDU4B/MwzsPmgLDhHFIbuITQMWQnGSpU5+CKA2zQETQETQkjUAzVJAxQEhQEhQBQA7hRkkAepoDQvOLxxqWJAUdXc6VHyTUNgqLPj0V2GMEyTKpwfDPlGc4379PepBnzUEhmgJKakgnigKPmqewERjvxHInURMNT59VA3U++3zUq97Ih2S1PH5eA2k800lqs0UC4Igclvn8TfTnsDn5rdQox3qfcwYivJL/X9vf1O14JymdGkRLbIxyG2Mo6Z0uPv6kf20Sqxh8P9GWNOdT4v7Ok4PwK0hXU0fjnxNLO6+YsHK5II9d+o2xt2qitiJvjYvo4eC4X7ltxHiEcSl3KwxDu5GB8D/ArBnlJ2R6GSMVdnFXnORncwWokCYJa4J0nSAScD8o26mtNOj4dp1H6GapV8W8Ka9SovIDkSwSH8gaJ/MH83nZXGwGnp1ya1ZKkpZoy098DNnpxhlcdffEzXFqGGWXY9M/8/rWiNTWyepnnS0u1oR4dZtH4hR2VHGHAxggZO46muas4u2Za8BRpyTbi7LiZrLitvbThLqFzERlJ8EpkHBwmPNjb4rHiKlTaOnPmbcPSp7y15HZ2t3aEZtzHJ4h1eHGRuwxlivRcbZJx2rz5Jp6noRcXsbE9sJlMcyJLG31KwyvwoO7fJxUanRpf+GiHULVzE+AdLEsij4zhc1053fm1OVBL4dBnmyW0GLvw9XRArZLn2XqK6y3+A5vl+IqeZv2n+RYbBczso1TOp0qT1WMb5b36fNLE3OPsOEs7Ge6LSSE6sOdTZ/mbv8UuSj2vly18K1hTGDp1H5bf/NcoFiakETQETQEcVBJlFSQSFAMUBKgHQHE8euLxFISMTuSU1ltOluxfphfg75HTNCUznrfkuWdhLxKd7g5yI8+Rf9KfSPnc+5pogdhZ2scMYijURoOgHvRsGm3HrXxVgEyvKzaQkYL4P82jOn5PSoWuwLUJQg0eJ8YgthmVwD/AN2/TtRa6IN23OG4xz5LJlIPwU/i/Mfv2+1WKm+JW6i4HKX5Zx4mS2epP+augrOxVN3Vy05cuPAYllkMb6CyIoy+nVgFm2C+fc4OcYqycIVE8ztbiVKVSDWVN9DrLTjYiVMPHqCa2jbUI1LZ/DTbUG2Gcbb5pDD1G+cefE4qYmmlyly4fs0eNczPMDCqvbwFCWlVC6qdWfMw6DuSBnJ/XmtTdKSvqd0KiqxdtDmuNSwhx496/EWAysUBdjv0DSSDCDp60p5nL/VHUmooxj/tloasPiXBEbkW9v/8Azw7A/wCtju5+a2Rwij5qmrMcsa5PJS0RbSXSRgKozgYAHQY9TUVMRCOi1OqWGnLfRGSLigYjxckhdI1E4wM4GeoAJ6VXCvFqy0Z3PDyi7vzI2+J8Q0LLoTxcBBHIjat2K50KVGcA6cHvk1ChOzl9F7+xOem2o/V/jb6monDm4ipnw27Fcv3YbHC/btVscTCnG0l6FUsLOpNuL9TRbhM9iJFRHjlYqUmDMNONzgdDn2P61XJ0Kr0duj2LUsRSTzK/VblpwDnK/kYW0kfjMRnxkChwo+r2Jx3x9jVFfBumrl1DGKo7L+yfGefIhFps0JbBJaUeVCCRqIyTI23U/YVmVOz82xqz3Xl3ODdpruQsXeWRsHxw2cfKnoKtlV8uWKsiuNHzZpO7Lvk210xPI2GfxXUOBjyodOQPcg1Q3qXl6/EYYpI0mYjUwBCjJ05GTj4rqNOU/hOJ1IwV2ez28isisn0lQRtjYjbY1ydJ3VyZoSQNARNAKoJMoqSB0BIUA6AYoDiOdrW/iuobuwETqyaLiGdysbKpypwAfNhmGob/AE5yNqjYGwlzs4g0u6gFrct5kz3XbdfT+46BcHN3PDb3iLEvmztT/wBrXl3HT8TGcf6eg+d6myJub9rb2HCwSMGXGDjd/j+Uf1qb30RBU8Q5tmmysX4Ke31H5b/bFSoczlz5HO3A1Eljk+pq+KtsUS13Ki/hxv8A2q2JTPQjYz6diMjuKudNNFKqtMseF3MZkZGcq4TUAATkagMjA671Ul5srV7ljd4Zk7WLOG1XS8jSBo0OXAYAoCdjpIGFJPp37Gu54hUFkhE4hhv8luc5acCUt85haCKaQ279FIKhh3BHp2I6VfRcKtqjWpmrqdG9JSdvftlcvD41REjVcnUZCVxg5GjQ2TtjJOw9KtUZKeZOy5Lj3KpSjKnlavLm+HYyXPD5VVWij1IV3VGzIevm0/mHsuSPTBrDi60nLLfQ34KjCMc1tTQgmBHlPf8Ar6EetYz0DIWB64B7H/m9QSTsDLJ/0ANGSDI5Phkj8q7Eu3so27kVbTqyg9GU1aUJrVHR8F5jS3DQyJ4kBOR4ZAZT0OM7Ee1WVl4lRtFdB+HTSZLiXPVoqtHFDNM7DAEyxqg7AHSTt9qp8Jrcu8VPY5XjXEreNVP1yEbsowqE9Mtnr/v81s/zcqypGL/BzvNJlTw/hsk+GIEag5Eke2QfQH/nvWGpUlN3kb4U4wVol9MqWsEjqAAqMxPckDv75rhalhqWt2YIILaJfFuPDAwOzHck/cmrKVJz14FNSqoLryO65G5CyReXh8R23AP/AD/naup1lbLT258zinRbeepvy5f2enKoAAGwAxiqDSBoCNARNARoSZRQglQDFAOgJCgKHniCRrC5MLtFKkRdXXGfJ5iNweoBH3rmWwPlwcVvLe5/elnmW4U7TMxZiPQ6s6lPodq6tYHrHA+a34nbTXIL29xAqJNHExEcniFsy6evRMb9N9zmi31IZzXEuYIy3hwA3U3pHuB8sKsvyObczBai6LrJNIsYB/6CAEEYOzN65x0z0qyEG9Sqc4rQ3XnJ+RV8YpFEptmN31DCjPfHpXajbcrc77GkRj29quitDPJ6mXg04lkyhQlAVJGMkE9P7b+1cRytu2/PkWyzKKvty5l5foJY/CaFAdgZk8shTupHQ5282M1Y8Om8zfpwKVipR8qVuvE2OG2gjERhyISCzwF0z3yjnBGc7jIycZAFVTScbVPK1ta9u6XEtg2pN0vMnuna/ZvgOJQzvAElWVV1bgaWAxqAydtO+ST8CrJ1Zxadrx5lUKNOSavaXI2OH20zlVjRpA+4TGQQDjUc7KM9/aqsXUp/C1dl+DpVX5k7R+/oWHFOUvEGtv8ArdMqdMm3QB2GJPTEg37EDevOuelY4ngFv40jrdpoCYwrHCEgnVrC+ZsbeXIB3znpWmWFqpXsZli6TdrnST3GBiLby6dewOnsFAGEX2G1aKeFy6y1f0M1TF5tI6L6nKRSvBGBMkVyrOVXwpNE0fu2VKlTn9c7jpVVSlOlJuOxdTqwqpKW5VTzh3IgH4gP0Sdfgbf3FUSqt6GmNKMS24XwQKfEkyCf+1nK5757/bOKpuWl8oAHoKgFTxBjd5tIAX1bM4+lQCCRnvV9KmrZp6Iz1arXlhqydzfwcNXTF+NeHbJGSHydmUjcHA/Wq6lZz8sdEWUqKg80tX72PX/2f8RuJ7KNriFIGXCBUJOQANyD0PtVUSxHS10SI0BE0BE0AqAyigGKAkKAKAlQCdQQQRkEYIPoaA8H/a9yObaNLmHH7uraT/EoIwqn1A6A9dwDnrUcSNjl/wBk8yi9e0mRJYbmBozFKAUZ0/Fj1bH+Bh/6qlrQk7Lil0EH7vHbw2sYOwiUDcZHXAH9KvpwVs17mepUd8pytzxNM+GoaWX+CPc/c9BVvixT0KvCk1roWsVqNKu+QSAdH5t+xFWp8EUyXFmK4ul/eIrYDRKxVQi7nzHGX/hHffFM6SfEKDk+RX8X4LL48kU0isin6IWBU/6mB3Pt0rRQpeKs09uRmxFdUHlha/Pkb1nw4wtE2gxoSNLYwDjrWxOGVxjwML8RtSlfU6AxlhkA4H5gOn3qjOk7NmjI5K6RX3MSNhXyCrBlZTggjoR71ZkTVmrrqV+JKLunZ9DbmnjL+eOMBs5ZSyqhCkjbcnUep3Pp1rJNToxUoPRc99TXTlCu3Ga1fLbTmdDyzzDG0XhzByuo6ZUOHXBPr1wc49jWCqlJ5obHp0nKMVGe5scT5rs4Y2MUckkoyRrAVS5/M2Dv2/SuFTd7M7dRWujnuW+X5pVa4mlUeNI0gzucHfYDYLsdyR0rd41OjpHUwOjVr6y0+5YTcAcD8JhJ107Y1f6TuCeu2c1McZCT8yscywNSK8rv9Dz/AJijEEDM6tqMiqqkYVhnJJb7dMVfjal6WnQz4Ck1Wu+FyXKihkeTGSG0gtuQAAcA46b14jPdLuaZUUs5CqBuTRK4uViNLeEhSYLYfVI2xb29vjr8VpUI0lmqeiMrqyqvJS9WaUvMMaJ+7WKFvOoXA8zkBiST6Z0/1rPWnKo9TRRpxprT+2WvLnL3hEXFwfFuSO+4TbG3qdutcHZ7lwOARQRx9wuT8nc1KBv1IEaAVARNAKgMooBigJCgCgGKAdAYrm3SRTHIiyIeqOAyn5B2NAeXcT/Z/DY3YurJgfxFlWzyPEXQdTeDn6l/lPYkZ2ApexFip5p4bbSS67riZhhkPiJawxFX0vuNTHJ++w69KJtaCyKWW1trEKzKqRFQVZMt4p9FI3J9idt+lXxfk8u5nlrPzbCmsbiWBbqOSOyhcgCMv+MVOwOvGIz12XfHftU0qjc/Dnd9iKkEoeJCy77GxwrhUXhvFaQBiRmW9usAIDucZyEPvkt1x7enlVHd25Jbv8s8pzlWTUdebey7cvuZHntoFZI0W7l3UzPnw1GeqJtk+5+e+1yVSo028q5cTO5UqaaSzPm9vQ1RltE7yeIAR+GWbVpDfSDjA74HpvUuaUnSUWnztoI024KtKSaXC+pZw3aEqwBY6tJt9wWBBDMr4OjOy43J26iqfBl/Oza/lpp6F/jwd8l0n/HXX1Nq24QAQ1wcMzEJCAxOobkNpU6cAjY7+w61VWxqhaK+f69/Mto4FzvKXy/fv5GrzJw5HikAIidTjKHykq6jCgZ1HbGAT3yxO1FKVRZHx+fP3e3REuMaUvEXD5Ph7te3FnO8K46bUaLmNnXcrNGQDv2ZW8rfqp+ay1aE6O+xto4inX235EH4ulw3h2ys8jZ3mKoiYBOW0ls9OmRVV5PVLYtyxWje56nyfxO3a2giuCqSRxqqyflZQOmR29jt0quUWiyM0w4lDd3BEazJHb53OsSO+/VtOx9dOQozjsK4ZZoeVftJ4rnRbqxZFuGYKenkUp/7z+ta6tvBhbcx0b+NNvYhwK8WCzi1ZLuWZYxuzZYgYHpgCssYOTsjTOairs3ksmdTd3h0xKNSxL3wQPL67kDV+laZShh99ZfYyJTxG2kfq/6NfinFGnP7naKNQmlXC7LHGECZLdzqaQ59hWBuVSWafQ3xUaayxFydZR26TzMQcSsiyEflTY49iwP6VZa7OS24fBNxKUImqK2Dbt0LfFXWjSV5b8EUOTqPLHbiz2/h1v4caR5LaVAyTknAxuao6l6VlY3KkkVAI0BE0AUBloBigJCgCgHQDoCq4zfSREBRhSPr989PauZNo6ikzjeN2pkzICRINw4JzkdDmqk2nc6aVjh+b7hrzwWnXMsSspdTjxASCNQxsRg9D3NWplTRScK46LY+HNEtzanZoTjIH8UbflYf47dathJxeZbnE4qayvY7CW0tyq36mTiNmECx4OkxkY/DuO67e2/3Br0qFXMssLRk9+vb9HkYmk6bzVLyitunf9lHO8twXKRqieUmOFdKDA0rkdzjOM77t6mticKSWeXqzDapWbyR05ISSpFpeF28TGGzkdR5sYAK+mxOfaocJ1M0KqtHhZ6liqU6KjOk7y43WhlsOGT3TMyL5c+aQ7KPbPc+wyamdWnh4qPyREKNXEzcvmzrI7NLKNWZo4m1gSSSgliuwZYcba+vTUB3YdK82vVqVNU9Pp77+iPVw9GnSVmtfr77XtxZrxcfjkdlQCFWOFMpIiCgbagme+cRjC77lq4VSPHh832/b15WLJUpfxX6XvkrLncrYrI3NyRJP4i6gvjgEK3TCqThU69OmxxmvRlW8KleMdeXHvzZ5UaHjVnnndLjw7Lgve5t3NjblERsRal1CGQhWXbOX7KcdWOT2VayUqlWfns+/v7LTmzbWp0adqd129/+nd8EjmeJ2KoMwusmc4Xoe+5H5VzsM798VvTnOEoyVnb37Wh57UITjOLur++3rqYLLmJI4lR9UUy4GlgSrDsQw6HHXIwT0PYeRKLh5ZI9uMoz80HoXtpzkfCaNEczFcIiKzszewwAPms9tbl/Q4mCyaYabldTduoYHuc9c5r1sPhYum3PieTicXJVEqfD6+h0HCuFQWhjFwdUrq2hG/hjTWxf0AGPL3yKwVsRGinGlq+fc2UqE6zUqu3L9lEL244g7JHjzwRJJJuFjxJ4pC/fSPfTWLK27vmzddJWReusNhAwj3cgnJ+p3x3+9Wxi27I4cktWYOVeBTXSRK+VgX8o6u3U/wBSd+1XNqirv4uRnu6rtH4ef6PaOXOBpboAFAOOg6AegrPrJ5pbmiMVFWWx0SipOh0AqARoBUAqgkzCpIGKAkKAKAdAOgK3j8TtCTHjUN8N0I7g1zPYI5Flfw1cjYqCQMkAn0PcZ/Tp81tHdzlePWK7vkAHt6/AG5pFMh2PP+JRYY6VKjPfr/8AVaNlqVIjy/zHc8Pm8WJtSHaS3feOVc5IYevo3UZ9CQSZLV0d/FDFe27X3Ci6jP41lkeJC2/QDqCMkY6g7dwPRo4iM7RrJO2zf5PJxGEqUk5UG0nul+DFwDgkUmhpmZizsqxopIBVQ34rZGAQRgA7777GrcXjJU3lS9f0VYLBQqRzyfp+zpr8W0aR+JpCI+qInPUfwICPE6AEALGCerGsipOq9tfe+9vW7fQ3yqxordJe9tr+lkupR3PC7jjFxGkH/wCvFGDqlYa8DGBrO2o7YCjAGTjuTZiKMaUFrry9/d7leFryq1H5dOfv7LYp+K2M9nJ4F3HoP5ZF3jlH8jevt1rCegYI+YlBjtJJJGtfE8yIcaQT0B32zg4HpntV9GbjO6V3wM2IpxlCzdo8bcS4XhUcrs664E05SNsF2wPqZmOI07kt2XbOQK9COInFZXZvnw7abvseXLC05ycldLgnv312XcndcDhSFXLu0hjZi2pQuQPKNBXPmOw3/wDrhY2q6mXLpf5euxY8BSjTvmd7dNfS1zlrnh6yABxtn6h2z3DDvWmo4VotRs7LTXiZaSqUHFyvG7104FzwTlgwkTWzuJlB0Sq3mG3TYAAEHHuCc14VKv4c7TXdNbHvVqfiQvB2fBpmnLxe1s7qKJ3FxcNKvjyk5SFScv5urSYzv2/vdisXKcHGnouBRhcGoPPUd5e/dzl+G29xxBlYlo41MheUnJPikalBPU6QBjsKxqKu2b3I6qWWGyhEcageijqx9Se596tjFt2RXKSSuyPL/L8t7IJ7gHQTsn8XsPQeprROcaCsvi+xlSdd3/j9z2LgnBkhUeUAgYAA2A9BWNJt3lubEklZF2i4roknQBQBQCoBUAqgkzVJA6AdAOgCgHQEZFDAqehGKMHPw2ohXwm8wU987Z6kkndSSa5toDmeM8CJZnildQd9B0sP1I1Y9s1xsDiOP8GKgsBk1bGSehw1bU4G9TBI6fNS1Y6TuYuHXs9pNHc27mKRSCGB64P0sB1U9CO9dR1Ieh6zy/xeHiq6omjtuKAAvbjyxz43JjVtm6brv7561rpV8nlnrH6oxVsNn89PSX0Zs2kjM8olLRShCZp3GuZl6FIVIAjGDv7HritNWUacFJax4Jbd3zMlCMqk3B6S4t6vsuCLSG8/chDNC4ezkVTHFqHjKWxnw8Eh8k5Izj/OdJYrdWlz4evI0tvCWs/Jy4+nM53ni9fik8aRiUiPUqpjSpYndimdtgNycj+WrqeDhCm5VX7/ACU1MfOdRRpRv+f0LgPJhhCzOPEcAnxAoZR/5Sk+YjH1HyjO5ODVCcIOydu+/ryXTdmlxnNXa/XpzfV6I6XUuhQN115IAWQyPjorFRrYHzFug04zgbVyhPPdO30svwny3Z2pwy2av9bv8tfJehy/HuXricTPCMh16ltZ2IyOoaQYXBKggE4GcVpqzjUpKnez+Sf66X7sy0acqdZ1bXT9Wv31t2RQct8Hm1nIVF0tqwxKkYIyT6Z3332rJGlOhNTnpb6mmdaFeDhDW/yXcx838wfukf7tZMFZxh7hfr0+iH8o9+v33rmtXlWleW3I7w+GhRjaO/M4nhFt408UR3DOAfcZy33xmqmaD0e+vIrWMIigYGEjWuoQcnZHEpKKuyfLfLcl1ItxcgkE5SL1/wBl/vV1SoqKyx+L7GaMXXd5fD9/6PX+DcJWJQcDVj7Aeg9qxqPF7mzsXCrXZJLFAOgCgFQCoANARqCTOKkgdAMUA6AKAKAdAaXELcnDL9Q/4R8VDvwBSzKMbDT2I9Pj23qt9CTnOMxJjqGb0XcD5qtysTY4bj/JxlQ3NvqaRRl4Dvt/Enr7jrW3DThPyzMtfPHzROJe3wM9XO242HwBtVlejOHYjD14VO5jNtJHiRfK3UEHzJjB1ZG6EbYNUQlfsXzVteJ6Fy7zpDehLfiLiC7G0XERhQx7LNjGk/zDY+3fXTqOlttxRlq0o1uj4NF9cGaGZhORHcMd7yTVIVjC/wDaXHf1Hr261tWSpDy6pfxWmvU8+WenU8+kn/J62XRF1b8JijGgMups5STUzOfqYzOudRwM+GMAkYJOdsMsQpTu9+nDty7v0RvhhssLLbrx5t8+yHIqllZsakwwWQquny6fEmx9Aw2BGMnBH25dOLl+uPbn1b0LFUkl7078ui3M3/hvl1M5TIChZNSaiSAiPgfhRkkfhgZO2o5yCdWKl7dufd9X6cCFSbjv6bX5dl0XrxKeW8OsKuCqNvKw05dTkaEGNlIAAPYDPvNWEI+aW74X+7OKVScnljsuP6R5lzxzG4lNpD5YAAW0nBdjn6iOo6bVnlOU3eRqhTjBWRyNzIZcE9emn0HrknJP+1EiWzc4AxinV9OWUMV+SNP+a7VKTlaxxKrFRzXPSuWuV3kdbi5XxJG3WI+nqw7L7d66qVVSWSG/P9FEIOq809uC/Z6vwbhIjGpt3PU/4HoKzRjbVmsuVWuiSVAOgFQCoAoBUAGoBGhJnFSQOgCgJCgCgCgHmgEaAqeK8P1KSuRnqB3qucW9iUU9pwEscsMD0quNO+4b5Fs3BUwMDSw6EdqtyLgcnnHOnI5Zmnt1AlHmaIdHxvqT3/lrfh8Vp4dXYwYjCu/iU9+R5dxJXbynygEnSowNR6kj1rQ8NGPwlUcS5/EzQksjgg7H0x/esNR3dkb6asrs6/lLnURILDiYae0yojmJzJbdtj1aPpt1ABxnpUQqShK8SalONSNpHoKXD22iTWLm1dB4d3CFZvD3OI3OwJ2BznptWyMadfVK0uXD37ZglKrh9G7x+pfxeAPD8yKxUNHodWMerGqRUYZdhneRvQnA3zlnUak18+vTt0RthTTimvTp16vqzlOLccCYdvwolzoj2aVyTuxdvNkncnI/zVlRwjotZc+C9Niqmqk3d6R5cX3e55rxDnGZ5WwCFDFViXAAAPY4/wAVms5M06RRQ3No8szEEOSwywzpGdup3x7104OK1IU1LYzWVjh9LAkhyMAehxtkb57fNdU6Tm9DmrWVNanpnKvKelxLLGDM3mSD8sYPRn9/QVNbEWXh0/mU06GZ55/I9V4TwwRjJ3c9WNZoxsay1Va6JJUAUAUAUAqARoBUAjUAVAZqkDoB0A6AdAFAFAFABoCNAKgMN1bCQYPXsfQ1DVweb868lictJEAlzucdFl/+L/3rXhsW6fknsYcThc/mhv8Ac87454AdYpmEE5UHDgjc5GGOMKcgjf0qmWknY0wbcU2UF9YFSVYY96g6uWPLPNd3Yg22BPaucm3kGRknJKfwE/oaJtbBpSVmdPNzXDFFrRpCD9MB1Y1HfBXoTn5qyeInNWdu/Eop4aEHpftwOdjtri+laaUjyjUdZwkQ7Fz6+gqjoaLldwjh5nLP9C564yTnfFafHVJK61M0qXiN66FitnJA6NGW1FsDSCG1dhjvmtNGrSrxaatYy1oVKLTizv8AgHLcniCefEt22+k7rCO23TVj9Kx18Qv+ult9zVRoyvnqb/Y9D4TwtYh6serHqTWeMbGrctlWuiR0AUAUAUAUAqAVAKgEagCzQGYVIHQDFAOgHQBQBQBQAaAjQCoAoDBd2yyKVb9fSoauDwP9rvL7m5aVfM641erIwBB+xz+pqVc5uUHKzrLG9pOSJ4z5A/Uoew9dJ7ejDHTadQzKsKoCxA1b7ensCancgrYmAbXIQZMbDsnsvv70sSW3A76XRNEn55c77gAIF2HcneuQbMFtLayxC3TU0m3gkalLDHb71rpwhVi/E4cTJVnKnJZOPA9I4HwhsqzrH+8dyg8sWeoXPVvesM2ruNPY0Ri3aU9ztuHcPWJcAb9z61MY2LDfVa6JJUAUAUAUAUAqARoCNAFAI1AI0BmFSCQoB0AUA6ABQDoAoAoBUAqAVAI0BznN3BVuI9Wn8RR5XHX4PqKhu2pFjxi55XWO6ScFoyraimMg9ehzsN/f7VKebUjYqONTFWYdN674HJoW3DTMC+cdML3bJwNIqtyszux0XLt1MrC3iijlfOASDkDp1Hb3r0HhoZfEk7HnrEzz5Erno/A+DsWzkNJ0Mg+lB3SL/J6n9K86pVc/LDb376G2ELeaW53FhYrEoVRSMVFHZvAV0SOgHQBQBQCoBGgCgI0AqAKAjUAVAZhUgkKAKAdAOgCgHQBQBQBQCoBUAqAi65oDluZOW1mBdBhvauHFp3iQeef/AIgjzN+86gpzh1G0Z7MwP1D2rqFa0k7HM4Xi1cqpeXbiKbwF6EZEqnCFP4tXp/WvYVTDuPiO35PH8PEqfhpv8Hbcr8uIg0xAnP1zkYL+y+i15NetKtLoepRoxpRtxO/srNY1CqMVyklsXG4BUkkqAKAKAKAKAVAKgFQCNAKgEaARqARoDKDUgkDQEqAdAFAOgHQBQBQBQBQCoBGgFQCK0BrS2SHOVG9LIixUScrwl9YGB/D2rjIC5t7VUAVRgV2lYGcChI6AKAKAKAKAVAFAKgImgFQBQETQCJqARzQGUVIJA0BIGgHQDoAoB0A6AKAKAKAKAVAFAKgFQBQBQBQBQBQBQBQBQCoBUAs0BGgCgKXiXNFnbzfu88vhy6NeCrY041ai2NIGA53PSOQ/lOAK9Oe7Is3mcRqMmXQ+kERCUhtvKdJ7+lHYE5+d7BPELTNiPVqIjkI8iLI+khcNhHVtuzCoBfQSB11DOMkbjG4JB/qKA2BUgkKAkKAlQBQDoAoBigCgHQBQCoAoAoBUAUAqABQBQBQBQBQBQCoBUAjQCoBUAqAgY1O5UE+pA9x/7j+poCHgIOiKPgD4/tQFfxqyieLw3ijeMugKMqlSNSjBBGCMAfoKgG8dum3fb33NTvuSt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8614" name="Picture 6" descr="http://waihung.net/wp-content/uploads/2012/03/IMG_0270.jpg"/>
          <p:cNvPicPr>
            <a:picLocks noChangeAspect="1" noChangeArrowheads="1"/>
          </p:cNvPicPr>
          <p:nvPr/>
        </p:nvPicPr>
        <p:blipFill>
          <a:blip r:embed="rId2" cstate="print"/>
          <a:srcRect/>
          <a:stretch>
            <a:fillRect/>
          </a:stretch>
        </p:blipFill>
        <p:spPr bwMode="auto">
          <a:xfrm>
            <a:off x="381000" y="1808136"/>
            <a:ext cx="3886200" cy="3595606"/>
          </a:xfrm>
          <a:prstGeom prst="rect">
            <a:avLst/>
          </a:prstGeom>
          <a:noFill/>
        </p:spPr>
      </p:pic>
      <p:sp>
        <p:nvSpPr>
          <p:cNvPr id="67586" name="AutoShape 2" descr="Image result for arduino GSM modul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7588" name="AutoShape 4" descr="Image result for arduino GSM modul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7590" name="AutoShape 6" descr="Image result for arduino GSM modul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7592" name="AutoShape 8" descr="Image result for arduino GSM modul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7594" name="AutoShape 10" descr="Image result for arduino GSM modul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7596" name="Picture 12" descr="Image result for arduino GSM modules"/>
          <p:cNvPicPr>
            <a:picLocks noChangeAspect="1" noChangeArrowheads="1"/>
          </p:cNvPicPr>
          <p:nvPr/>
        </p:nvPicPr>
        <p:blipFill>
          <a:blip r:embed="rId3"/>
          <a:srcRect/>
          <a:stretch>
            <a:fillRect/>
          </a:stretch>
        </p:blipFill>
        <p:spPr bwMode="auto">
          <a:xfrm>
            <a:off x="4419600" y="1905000"/>
            <a:ext cx="4595378" cy="3581400"/>
          </a:xfrm>
          <a:prstGeom prst="rect">
            <a:avLst/>
          </a:prstGeom>
          <a:noFill/>
        </p:spPr>
      </p:pic>
      <p:sp>
        <p:nvSpPr>
          <p:cNvPr id="12" name="Rectangle 11"/>
          <p:cNvSpPr/>
          <p:nvPr/>
        </p:nvSpPr>
        <p:spPr>
          <a:xfrm>
            <a:off x="1981200" y="5867400"/>
            <a:ext cx="1005403" cy="461665"/>
          </a:xfrm>
          <a:prstGeom prst="rect">
            <a:avLst/>
          </a:prstGeom>
        </p:spPr>
        <p:txBody>
          <a:bodyPr wrap="none">
            <a:spAutoFit/>
          </a:bodyPr>
          <a:lstStyle/>
          <a:p>
            <a:r>
              <a:rPr lang="en-IN" sz="2400" b="1" dirty="0" smtClean="0">
                <a:latin typeface="Times New Roman" pitchFamily="18" charset="0"/>
                <a:cs typeface="Times New Roman" pitchFamily="18" charset="0"/>
              </a:rPr>
              <a:t>Shield</a:t>
            </a:r>
            <a:endParaRPr lang="en-US" sz="2400" dirty="0"/>
          </a:p>
        </p:txBody>
      </p:sp>
      <p:sp>
        <p:nvSpPr>
          <p:cNvPr id="13" name="Rectangle 12"/>
          <p:cNvSpPr/>
          <p:nvPr/>
        </p:nvSpPr>
        <p:spPr>
          <a:xfrm>
            <a:off x="6324600" y="5867400"/>
            <a:ext cx="1192955" cy="461665"/>
          </a:xfrm>
          <a:prstGeom prst="rect">
            <a:avLst/>
          </a:prstGeom>
        </p:spPr>
        <p:txBody>
          <a:bodyPr wrap="none">
            <a:spAutoFit/>
          </a:bodyPr>
          <a:lstStyle/>
          <a:p>
            <a:r>
              <a:rPr lang="en-IN" sz="2400" b="1" dirty="0" smtClean="0">
                <a:latin typeface="Times New Roman" pitchFamily="18" charset="0"/>
                <a:cs typeface="Times New Roman" pitchFamily="18" charset="0"/>
              </a:rPr>
              <a:t>Module</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p:cNvSpPr>
            <a:spLocks noGrp="1" noChangeArrowheads="1"/>
          </p:cNvSpPr>
          <p:nvPr>
            <p:ph type="title"/>
          </p:nvPr>
        </p:nvSpPr>
        <p:spPr>
          <a:xfrm>
            <a:off x="457200" y="152400"/>
            <a:ext cx="8229600" cy="838200"/>
          </a:xfrm>
          <a:ln/>
        </p:spPr>
        <p:txBody>
          <a:bodyPr>
            <a:normAutofit/>
          </a:bodyPr>
          <a:lstStyle/>
          <a:p>
            <a:r>
              <a:rPr lang="en-US" sz="3600" b="1" dirty="0">
                <a:latin typeface="Times New Roman" pitchFamily="18" charset="0"/>
                <a:cs typeface="Times New Roman" pitchFamily="18" charset="0"/>
              </a:rPr>
              <a:t>Sample Specs:  </a:t>
            </a:r>
            <a:r>
              <a:rPr lang="en-US" sz="3600" b="1" dirty="0" err="1">
                <a:latin typeface="Times New Roman" pitchFamily="18" charset="0"/>
                <a:cs typeface="Times New Roman" pitchFamily="18" charset="0"/>
              </a:rPr>
              <a:t>Arduino</a:t>
            </a:r>
            <a:r>
              <a:rPr lang="en-US" sz="3600" b="1" dirty="0">
                <a:latin typeface="Times New Roman" pitchFamily="18" charset="0"/>
                <a:cs typeface="Times New Roman" pitchFamily="18" charset="0"/>
              </a:rPr>
              <a:t> Uno</a:t>
            </a:r>
          </a:p>
        </p:txBody>
      </p:sp>
      <p:sp>
        <p:nvSpPr>
          <p:cNvPr id="4" name="Date Placeholder 3"/>
          <p:cNvSpPr>
            <a:spLocks noGrp="1"/>
          </p:cNvSpPr>
          <p:nvPr>
            <p:ph type="dt" sz="half" idx="10"/>
          </p:nvPr>
        </p:nvSpPr>
        <p:spPr/>
        <p:txBody>
          <a:bodyPr/>
          <a:lstStyle/>
          <a:p>
            <a:fld id="{4D885007-3AC7-407C-BAA4-0A215B9E76BF}" type="datetime1">
              <a:rPr lang="en-US" smtClean="0"/>
              <a:pPr/>
              <a:t>3/16/2021</a:t>
            </a:fld>
            <a:endParaRPr lang="en-US"/>
          </a:p>
        </p:txBody>
      </p:sp>
      <p:sp>
        <p:nvSpPr>
          <p:cNvPr id="11" name="Rectangle 7"/>
          <p:cNvSpPr txBox="1">
            <a:spLocks noChangeArrowheads="1"/>
          </p:cNvSpPr>
          <p:nvPr/>
        </p:nvSpPr>
        <p:spPr>
          <a:xfrm>
            <a:off x="457200" y="1219200"/>
            <a:ext cx="8229600" cy="4937125"/>
          </a:xfrm>
          <a:prstGeom prst="rect">
            <a:avLst/>
          </a:prstGeom>
          <a:ln/>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smtClean="0">
                <a:ln>
                  <a:noFill/>
                </a:ln>
                <a:solidFill>
                  <a:schemeClr val="tx1"/>
                </a:solidFill>
                <a:effectLst/>
                <a:uLnTx/>
                <a:uFillTx/>
                <a:latin typeface="Arial" charset="0"/>
                <a:ea typeface="+mn-ea"/>
                <a:cs typeface="Arial" charset="0"/>
                <a:sym typeface="Arial" charset="0"/>
              </a:rPr>
              <a:t>Microcontoller</a:t>
            </a:r>
            <a:r>
              <a:rPr kumimoji="0" lang="en-US" sz="1800" b="0" i="0" u="none" strike="noStrike" kern="1200" cap="none" spc="0" normalizeH="0" baseline="0" noProof="0" dirty="0" smtClean="0">
                <a:ln>
                  <a:noFill/>
                </a:ln>
                <a:solidFill>
                  <a:schemeClr val="tx1"/>
                </a:solidFill>
                <a:effectLst/>
                <a:uLnTx/>
                <a:uFillTx/>
                <a:latin typeface="Arial" charset="0"/>
                <a:ea typeface="+mn-ea"/>
                <a:cs typeface="Arial" charset="0"/>
                <a:sym typeface="Arial" charset="0"/>
              </a:rPr>
              <a:t>                          </a:t>
            </a:r>
            <a:r>
              <a:rPr kumimoji="0" lang="en-US" sz="1800" b="0" i="0" u="none" strike="noStrike" kern="1200" cap="none" spc="0" normalizeH="0" baseline="0" noProof="0" dirty="0" err="1" smtClean="0">
                <a:ln>
                  <a:noFill/>
                </a:ln>
                <a:solidFill>
                  <a:schemeClr val="tx1"/>
                </a:solidFill>
                <a:effectLst/>
                <a:uLnTx/>
                <a:uFillTx/>
                <a:latin typeface="Arial" charset="0"/>
                <a:ea typeface="+mn-ea"/>
                <a:cs typeface="Arial" charset="0"/>
                <a:sym typeface="Arial" charset="0"/>
              </a:rPr>
              <a:t>ATmega</a:t>
            </a:r>
            <a:r>
              <a:rPr kumimoji="0" lang="en-US" sz="1800" b="0" i="0" u="none" strike="noStrike" kern="1200" cap="none" spc="0" normalizeH="0" baseline="0" noProof="0" dirty="0" smtClean="0">
                <a:ln>
                  <a:noFill/>
                </a:ln>
                <a:solidFill>
                  <a:schemeClr val="tx1"/>
                </a:solidFill>
                <a:effectLst/>
                <a:uLnTx/>
                <a:uFillTx/>
                <a:latin typeface="Arial" charset="0"/>
                <a:ea typeface="+mn-ea"/>
                <a:cs typeface="Arial" charset="0"/>
                <a:sym typeface="Arial" charset="0"/>
              </a:rPr>
              <a:t> 328</a:t>
            </a:r>
            <a:endParaRPr kumimoji="0" lang="en-US" sz="1800" b="0" i="0" u="none" strike="noStrike" kern="1200" cap="none" spc="0" normalizeH="0" baseline="0" noProof="0" dirty="0" smtClean="0">
              <a:ln>
                <a:noFill/>
              </a:ln>
              <a:solidFill>
                <a:schemeClr val="tx1"/>
              </a:solidFill>
              <a:effectLst/>
              <a:uLnTx/>
              <a:uFillTx/>
              <a:latin typeface="Arial" charset="0"/>
              <a:ea typeface="+mn-ea"/>
              <a:cs typeface="+mn-cs"/>
              <a:sym typeface="Arial"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Arial" charset="0"/>
                <a:ea typeface="+mn-ea"/>
                <a:cs typeface="Arial" charset="0"/>
                <a:sym typeface="Arial" charset="0"/>
              </a:rPr>
              <a:t>Operating Voltage                    5V</a:t>
            </a:r>
            <a:endParaRPr kumimoji="0" lang="en-US" sz="1800" b="0" i="0" u="none" strike="noStrike" kern="1200" cap="none" spc="0" normalizeH="0" baseline="0" noProof="0" dirty="0" smtClean="0">
              <a:ln>
                <a:noFill/>
              </a:ln>
              <a:solidFill>
                <a:schemeClr val="tx1"/>
              </a:solidFill>
              <a:effectLst/>
              <a:uLnTx/>
              <a:uFillTx/>
              <a:latin typeface="Arial" charset="0"/>
              <a:ea typeface="+mn-ea"/>
              <a:cs typeface="+mn-cs"/>
              <a:sym typeface="Arial"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Arial" charset="0"/>
                <a:ea typeface="+mn-ea"/>
                <a:cs typeface="Arial" charset="0"/>
                <a:sym typeface="Arial" charset="0"/>
              </a:rPr>
              <a:t>Input Voltage (recommended) 7-12V</a:t>
            </a:r>
            <a:endParaRPr kumimoji="0" lang="en-US" sz="1800" b="0" i="0" u="none" strike="noStrike" kern="1200" cap="none" spc="0" normalizeH="0" baseline="0" noProof="0" dirty="0" smtClean="0">
              <a:ln>
                <a:noFill/>
              </a:ln>
              <a:solidFill>
                <a:schemeClr val="tx1"/>
              </a:solidFill>
              <a:effectLst/>
              <a:uLnTx/>
              <a:uFillTx/>
              <a:latin typeface="Arial" charset="0"/>
              <a:ea typeface="+mn-ea"/>
              <a:cs typeface="+mn-cs"/>
              <a:sym typeface="Arial"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Arial" charset="0"/>
                <a:ea typeface="+mn-ea"/>
                <a:cs typeface="Arial" charset="0"/>
                <a:sym typeface="Arial" charset="0"/>
              </a:rPr>
              <a:t>Input Voltage (limits)                6-20V</a:t>
            </a:r>
            <a:endParaRPr kumimoji="0" lang="en-US" sz="1800" b="0" i="0" u="none" strike="noStrike" kern="1200" cap="none" spc="0" normalizeH="0" baseline="0" noProof="0" dirty="0" smtClean="0">
              <a:ln>
                <a:noFill/>
              </a:ln>
              <a:solidFill>
                <a:schemeClr val="tx1"/>
              </a:solidFill>
              <a:effectLst/>
              <a:uLnTx/>
              <a:uFillTx/>
              <a:latin typeface="Arial" charset="0"/>
              <a:ea typeface="+mn-ea"/>
              <a:cs typeface="+mn-cs"/>
              <a:sym typeface="Arial"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Arial" charset="0"/>
                <a:ea typeface="+mn-ea"/>
                <a:cs typeface="Arial" charset="0"/>
                <a:sym typeface="Arial" charset="0"/>
              </a:rPr>
              <a:t>Digital I/O Pins                        14 (of which 6 provide PWM output)</a:t>
            </a:r>
            <a:endParaRPr kumimoji="0" lang="en-US" sz="1800" b="0" i="0" u="none" strike="noStrike" kern="1200" cap="none" spc="0" normalizeH="0" baseline="0" noProof="0" dirty="0" smtClean="0">
              <a:ln>
                <a:noFill/>
              </a:ln>
              <a:solidFill>
                <a:schemeClr val="tx1"/>
              </a:solidFill>
              <a:effectLst/>
              <a:uLnTx/>
              <a:uFillTx/>
              <a:latin typeface="Arial" charset="0"/>
              <a:ea typeface="+mn-ea"/>
              <a:cs typeface="+mn-cs"/>
              <a:sym typeface="Arial"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Arial" charset="0"/>
                <a:ea typeface="+mn-ea"/>
                <a:cs typeface="Arial" charset="0"/>
                <a:sym typeface="Arial" charset="0"/>
              </a:rPr>
              <a:t>Analog Input Pins                    6</a:t>
            </a:r>
            <a:endParaRPr kumimoji="0" lang="en-US" sz="1800" b="0" i="0" u="none" strike="noStrike" kern="1200" cap="none" spc="0" normalizeH="0" baseline="0" noProof="0" dirty="0" smtClean="0">
              <a:ln>
                <a:noFill/>
              </a:ln>
              <a:solidFill>
                <a:schemeClr val="tx1"/>
              </a:solidFill>
              <a:effectLst/>
              <a:uLnTx/>
              <a:uFillTx/>
              <a:latin typeface="Arial" charset="0"/>
              <a:ea typeface="+mn-ea"/>
              <a:cs typeface="+mn-cs"/>
              <a:sym typeface="Arial"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smtClean="0">
                <a:ln>
                  <a:noFill/>
                </a:ln>
                <a:effectLst/>
                <a:uLnTx/>
                <a:uFillTx/>
                <a:latin typeface="Arial" charset="0"/>
                <a:ea typeface="+mn-ea"/>
                <a:cs typeface="Arial" charset="0"/>
                <a:sym typeface="Arial" charset="0"/>
              </a:rPr>
              <a:t>Flash Memory                         32 KB (of which 0.5 KB used by </a:t>
            </a:r>
            <a:r>
              <a:rPr kumimoji="0" lang="en-US" sz="1800" i="0" u="none" strike="noStrike" kern="1200" cap="none" spc="0" normalizeH="0" baseline="0" noProof="0" dirty="0" err="1" smtClean="0">
                <a:ln>
                  <a:noFill/>
                </a:ln>
                <a:effectLst/>
                <a:uLnTx/>
                <a:uFillTx/>
                <a:latin typeface="Arial" charset="0"/>
                <a:ea typeface="+mn-ea"/>
                <a:cs typeface="Arial" charset="0"/>
                <a:sym typeface="Arial" charset="0"/>
              </a:rPr>
              <a:t>bootloader</a:t>
            </a:r>
            <a:r>
              <a:rPr kumimoji="0" lang="en-US" sz="1800" i="0" u="none" strike="noStrike" kern="1200" cap="none" spc="0" normalizeH="0" baseline="0" noProof="0" dirty="0" smtClean="0">
                <a:ln>
                  <a:noFill/>
                </a:ln>
                <a:effectLst/>
                <a:uLnTx/>
                <a:uFillTx/>
                <a:latin typeface="Arial" charset="0"/>
                <a:ea typeface="+mn-ea"/>
                <a:cs typeface="Arial" charset="0"/>
                <a:sym typeface="Arial" charset="0"/>
              </a:rPr>
              <a:t>)</a:t>
            </a:r>
            <a:endParaRPr kumimoji="0" lang="en-US" sz="1800" i="0" u="none" strike="noStrike" kern="1200" cap="none" spc="0" normalizeH="0" baseline="0" noProof="0" dirty="0" smtClean="0">
              <a:ln>
                <a:noFill/>
              </a:ln>
              <a:effectLst/>
              <a:uLnTx/>
              <a:uFillTx/>
              <a:latin typeface="Arial" charset="0"/>
              <a:ea typeface="+mn-ea"/>
              <a:cs typeface="+mn-cs"/>
              <a:sym typeface="Arial"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smtClean="0">
                <a:ln>
                  <a:noFill/>
                </a:ln>
                <a:effectLst/>
                <a:uLnTx/>
                <a:uFillTx/>
                <a:latin typeface="Arial" charset="0"/>
                <a:ea typeface="+mn-ea"/>
                <a:cs typeface="Arial" charset="0"/>
                <a:sym typeface="Arial" charset="0"/>
              </a:rPr>
              <a:t>SRAM                                     2 KB (ATmega328)</a:t>
            </a:r>
            <a:endParaRPr kumimoji="0" lang="en-US" sz="1800" i="0" u="none" strike="noStrike" kern="1200" cap="none" spc="0" normalizeH="0" baseline="0" noProof="0" dirty="0" smtClean="0">
              <a:ln>
                <a:noFill/>
              </a:ln>
              <a:effectLst/>
              <a:uLnTx/>
              <a:uFillTx/>
              <a:latin typeface="Arial" charset="0"/>
              <a:ea typeface="+mn-ea"/>
              <a:cs typeface="+mn-cs"/>
              <a:sym typeface="Arial"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smtClean="0">
                <a:ln>
                  <a:noFill/>
                </a:ln>
                <a:effectLst/>
                <a:uLnTx/>
                <a:uFillTx/>
                <a:latin typeface="Arial" charset="0"/>
                <a:ea typeface="+mn-ea"/>
                <a:cs typeface="Arial" charset="0"/>
                <a:sym typeface="Arial" charset="0"/>
              </a:rPr>
              <a:t>EEPROM                                1 KB (ATmega328)</a:t>
            </a:r>
            <a:endParaRPr kumimoji="0" lang="en-US" sz="1800" i="0" u="none" strike="noStrike" kern="1200" cap="none" spc="0" normalizeH="0" baseline="0" noProof="0" dirty="0" smtClean="0">
              <a:ln>
                <a:noFill/>
              </a:ln>
              <a:effectLst/>
              <a:uLnTx/>
              <a:uFillTx/>
              <a:latin typeface="Arial" charset="0"/>
              <a:ea typeface="+mn-ea"/>
              <a:cs typeface="+mn-cs"/>
              <a:sym typeface="Arial"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smtClean="0">
                <a:ln>
                  <a:noFill/>
                </a:ln>
                <a:effectLst/>
                <a:uLnTx/>
                <a:uFillTx/>
                <a:latin typeface="Arial" charset="0"/>
                <a:ea typeface="+mn-ea"/>
                <a:cs typeface="Arial" charset="0"/>
                <a:sym typeface="Arial" charset="0"/>
              </a:rPr>
              <a:t>Clock Speed                           16 MHz</a:t>
            </a:r>
            <a:endParaRPr kumimoji="0" lang="en-US" sz="1800" i="0" u="none" strike="noStrike" kern="1200" cap="none" spc="0" normalizeH="0" baseline="0" noProof="0" dirty="0" smtClean="0">
              <a:ln>
                <a:noFill/>
              </a:ln>
              <a:effectLst/>
              <a:uLnTx/>
              <a:uFillTx/>
              <a:latin typeface="Arial" charset="0"/>
              <a:ea typeface="+mn-ea"/>
              <a:cs typeface="+mn-cs"/>
              <a:sym typeface="Arial" charset="0"/>
            </a:endParaRPr>
          </a:p>
          <a:p>
            <a:pPr marL="342900" marR="0" lvl="0" indent="-342900" algn="l" defTabSz="914400" rtl="0" eaLnBrk="1" fontAlgn="auto" latinLnBrk="0" hangingPunct="1">
              <a:lnSpc>
                <a:spcPts val="23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Arial" charset="0"/>
              <a:ea typeface="+mn-ea"/>
              <a:cs typeface="+mn-cs"/>
              <a:sym typeface="Arial"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3600" b="1" dirty="0" err="1" smtClean="0">
                <a:latin typeface="Times New Roman" pitchFamily="18" charset="0"/>
                <a:ea typeface="Verdana" panose="020B0604030504040204" pitchFamily="34" charset="0"/>
                <a:cs typeface="Times New Roman" pitchFamily="18" charset="0"/>
              </a:rPr>
              <a:t>Arduino</a:t>
            </a:r>
            <a:r>
              <a:rPr lang="en-US" sz="3600" b="1" dirty="0" smtClean="0">
                <a:latin typeface="Times New Roman" pitchFamily="18" charset="0"/>
                <a:ea typeface="Verdana" panose="020B0604030504040204" pitchFamily="34" charset="0"/>
                <a:cs typeface="Times New Roman" pitchFamily="18" charset="0"/>
              </a:rPr>
              <a:t> Components</a:t>
            </a:r>
            <a:endParaRPr lang="en-IN" sz="3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EDDEC16-DEEA-43B1-BB80-90DD3D8CD7EF}" type="datetime1">
              <a:rPr lang="en-US" smtClean="0"/>
              <a:pPr/>
              <a:t>3/16/2021</a:t>
            </a:fld>
            <a:endParaRPr lang="en-US"/>
          </a:p>
        </p:txBody>
      </p:sp>
      <p:sp>
        <p:nvSpPr>
          <p:cNvPr id="3" name="Content Placeholder 2"/>
          <p:cNvSpPr>
            <a:spLocks noGrp="1"/>
          </p:cNvSpPr>
          <p:nvPr>
            <p:ph sz="quarter" idx="1"/>
          </p:nvPr>
        </p:nvSpPr>
        <p:spPr>
          <a:xfrm>
            <a:off x="381000" y="1143000"/>
            <a:ext cx="8229600" cy="5105400"/>
          </a:xfrm>
        </p:spPr>
        <p:txBody>
          <a:bodyPr>
            <a:normAutofit/>
          </a:bodyPr>
          <a:lstStyle/>
          <a:p>
            <a:pPr>
              <a:buNone/>
            </a:pPr>
            <a:r>
              <a:rPr lang="en-IN" dirty="0" smtClean="0">
                <a:solidFill>
                  <a:srgbClr val="3333CC"/>
                </a:solidFill>
              </a:rPr>
              <a:t>Two major parts </a:t>
            </a:r>
          </a:p>
          <a:p>
            <a:pPr algn="just">
              <a:buNone/>
            </a:pPr>
            <a:r>
              <a:rPr lang="en-IN" dirty="0" smtClean="0"/>
              <a:t>1. </a:t>
            </a:r>
            <a:r>
              <a:rPr lang="en-IN" dirty="0" err="1" smtClean="0"/>
              <a:t>Arduino</a:t>
            </a:r>
            <a:r>
              <a:rPr lang="en-IN" dirty="0" smtClean="0"/>
              <a:t> board -  piece of hardware </a:t>
            </a:r>
          </a:p>
          <a:p>
            <a:pPr algn="just">
              <a:buNone/>
            </a:pPr>
            <a:r>
              <a:rPr lang="en-IN" dirty="0" smtClean="0"/>
              <a:t> </a:t>
            </a:r>
          </a:p>
          <a:p>
            <a:pPr algn="just">
              <a:buNone/>
            </a:pPr>
            <a:r>
              <a:rPr lang="en-IN" dirty="0" smtClean="0"/>
              <a:t>2. </a:t>
            </a:r>
            <a:r>
              <a:rPr lang="en-IN" dirty="0" err="1" smtClean="0"/>
              <a:t>Arduino</a:t>
            </a:r>
            <a:r>
              <a:rPr lang="en-IN" dirty="0" smtClean="0"/>
              <a:t> IDE - piece of software you run on your computer. You use the IDE to create a sketch (a little computer program) that you upload to the </a:t>
            </a:r>
            <a:r>
              <a:rPr lang="en-IN" dirty="0" err="1" smtClean="0"/>
              <a:t>Arduino</a:t>
            </a:r>
            <a:r>
              <a:rPr lang="en-IN" dirty="0" smtClean="0"/>
              <a:t> board. </a:t>
            </a:r>
          </a:p>
          <a:p>
            <a:pPr lvl="2" algn="just"/>
            <a:r>
              <a:rPr lang="en-IN" dirty="0" smtClean="0"/>
              <a:t>The sketch tells the board what to do.</a:t>
            </a:r>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3600" b="1" dirty="0" err="1" smtClean="0">
                <a:latin typeface="Times New Roman" pitchFamily="18" charset="0"/>
                <a:ea typeface="Verdana" panose="020B0604030504040204" pitchFamily="34" charset="0"/>
                <a:cs typeface="Times New Roman" pitchFamily="18" charset="0"/>
              </a:rPr>
              <a:t>Arduino</a:t>
            </a:r>
            <a:r>
              <a:rPr lang="en-US" sz="3600" b="1" dirty="0" smtClean="0">
                <a:latin typeface="Times New Roman" pitchFamily="18" charset="0"/>
                <a:ea typeface="Verdana" panose="020B0604030504040204" pitchFamily="34" charset="0"/>
                <a:cs typeface="Times New Roman" pitchFamily="18" charset="0"/>
              </a:rPr>
              <a:t> Components - Board</a:t>
            </a:r>
            <a:endParaRPr lang="en-US" sz="3600" b="1" dirty="0">
              <a:latin typeface="Times New Roman" pitchFamily="18" charset="0"/>
              <a:ea typeface="Verdana" panose="020B0604030504040204" pitchFamily="34" charset="0"/>
              <a:cs typeface="Times New Roman" pitchFamily="18" charset="0"/>
            </a:endParaRPr>
          </a:p>
        </p:txBody>
      </p:sp>
      <p:sp>
        <p:nvSpPr>
          <p:cNvPr id="4" name="Date Placeholder 3"/>
          <p:cNvSpPr>
            <a:spLocks noGrp="1"/>
          </p:cNvSpPr>
          <p:nvPr>
            <p:ph type="dt" sz="half" idx="10"/>
          </p:nvPr>
        </p:nvSpPr>
        <p:spPr/>
        <p:txBody>
          <a:bodyPr/>
          <a:lstStyle/>
          <a:p>
            <a:fld id="{1B3EDFCF-3D2E-4B52-924F-CA28B54A3A3A}" type="datetime1">
              <a:rPr lang="en-US" smtClean="0"/>
              <a:pPr/>
              <a:t>3/16/2021</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295400"/>
            <a:ext cx="8915399" cy="495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505815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58EA232-EE87-4A8C-B60F-9DF4E7C95537}" type="datetime1">
              <a:rPr lang="en-US" smtClean="0"/>
              <a:pPr/>
              <a:t>3/16/2021</a:t>
            </a:fld>
            <a:endParaRPr lang="en-US"/>
          </a:p>
        </p:txBody>
      </p:sp>
      <p:graphicFrame>
        <p:nvGraphicFramePr>
          <p:cNvPr id="4" name="Content Placeholder 3"/>
          <p:cNvGraphicFramePr>
            <a:graphicFrameLocks noGrp="1"/>
          </p:cNvGraphicFramePr>
          <p:nvPr>
            <p:ph sz="quarter" idx="1"/>
          </p:nvPr>
        </p:nvGraphicFramePr>
        <p:xfrm>
          <a:off x="533400" y="-30182"/>
          <a:ext cx="7696200" cy="6774576"/>
        </p:xfrm>
        <a:graphic>
          <a:graphicData uri="http://schemas.openxmlformats.org/drawingml/2006/table">
            <a:tbl>
              <a:tblPr/>
              <a:tblGrid>
                <a:gridCol w="3848100"/>
                <a:gridCol w="3848100"/>
              </a:tblGrid>
              <a:tr h="515970">
                <a:tc>
                  <a:txBody>
                    <a:bodyPr/>
                    <a:lstStyle/>
                    <a:p>
                      <a:pPr algn="ctr">
                        <a:lnSpc>
                          <a:spcPct val="115000"/>
                        </a:lnSpc>
                        <a:spcAft>
                          <a:spcPts val="0"/>
                        </a:spcAft>
                      </a:pPr>
                      <a:r>
                        <a:rPr lang="en-IN" sz="2400" b="1" dirty="0">
                          <a:solidFill>
                            <a:srgbClr val="0000FF"/>
                          </a:solidFill>
                          <a:latin typeface="Arial"/>
                          <a:ea typeface="Times New Roman"/>
                          <a:cs typeface="Times New Roman"/>
                        </a:rPr>
                        <a:t>Microprocessor</a:t>
                      </a:r>
                      <a:endParaRPr lang="en-IN" sz="24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400" b="1" dirty="0">
                          <a:solidFill>
                            <a:srgbClr val="0000FF"/>
                          </a:solidFill>
                          <a:latin typeface="Arial"/>
                          <a:ea typeface="Times New Roman"/>
                          <a:cs typeface="Times New Roman"/>
                        </a:rPr>
                        <a:t>Micro Controller</a:t>
                      </a:r>
                      <a:endParaRPr lang="en-IN" sz="24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982145">
                <a:tc>
                  <a:txBody>
                    <a:bodyPr/>
                    <a:lstStyle/>
                    <a:p>
                      <a:pPr algn="ctr">
                        <a:lnSpc>
                          <a:spcPct val="115000"/>
                        </a:lnSpc>
                        <a:spcAft>
                          <a:spcPts val="0"/>
                        </a:spcAft>
                      </a:pPr>
                      <a:endParaRPr lang="en-US" sz="1000" dirty="0" smtClean="0">
                        <a:solidFill>
                          <a:srgbClr val="0000FF"/>
                        </a:solidFill>
                        <a:latin typeface="Georgia"/>
                        <a:ea typeface="Times New Roman"/>
                        <a:cs typeface="Times New Roman"/>
                      </a:endParaRPr>
                    </a:p>
                    <a:p>
                      <a:pPr algn="ctr">
                        <a:lnSpc>
                          <a:spcPct val="115000"/>
                        </a:lnSpc>
                        <a:spcAft>
                          <a:spcPts val="0"/>
                        </a:spcAft>
                      </a:pPr>
                      <a:endParaRPr lang="en-US" sz="1000" dirty="0" smtClean="0">
                        <a:solidFill>
                          <a:srgbClr val="0000FF"/>
                        </a:solidFill>
                        <a:latin typeface="Georgia"/>
                        <a:ea typeface="Times New Roman"/>
                        <a:cs typeface="Times New Roman"/>
                      </a:endParaRPr>
                    </a:p>
                    <a:p>
                      <a:pPr algn="ctr">
                        <a:lnSpc>
                          <a:spcPct val="115000"/>
                        </a:lnSpc>
                        <a:spcAft>
                          <a:spcPts val="0"/>
                        </a:spcAft>
                      </a:pPr>
                      <a:endParaRPr lang="en-US" sz="1000" dirty="0" smtClean="0">
                        <a:solidFill>
                          <a:srgbClr val="0000FF"/>
                        </a:solidFill>
                        <a:latin typeface="Georgia"/>
                        <a:ea typeface="Times New Roman"/>
                        <a:cs typeface="Times New Roman"/>
                      </a:endParaRPr>
                    </a:p>
                    <a:p>
                      <a:pPr algn="ctr">
                        <a:lnSpc>
                          <a:spcPct val="115000"/>
                        </a:lnSpc>
                        <a:spcAft>
                          <a:spcPts val="0"/>
                        </a:spcAft>
                      </a:pPr>
                      <a:endParaRPr lang="en-US" sz="1000" dirty="0" smtClean="0">
                        <a:solidFill>
                          <a:srgbClr val="0000FF"/>
                        </a:solidFill>
                        <a:latin typeface="Georgia"/>
                        <a:ea typeface="Times New Roman"/>
                        <a:cs typeface="Times New Roman"/>
                      </a:endParaRPr>
                    </a:p>
                    <a:p>
                      <a:pPr algn="ctr">
                        <a:lnSpc>
                          <a:spcPct val="115000"/>
                        </a:lnSpc>
                        <a:spcAft>
                          <a:spcPts val="0"/>
                        </a:spcAft>
                      </a:pPr>
                      <a:endParaRPr lang="en-IN" sz="1000" dirty="0">
                        <a:solidFill>
                          <a:srgbClr val="0000FF"/>
                        </a:solidFill>
                        <a:latin typeface="Georgia"/>
                        <a:ea typeface="Times New Roman"/>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gn="ctr">
                        <a:lnSpc>
                          <a:spcPct val="115000"/>
                        </a:lnSpc>
                        <a:spcAft>
                          <a:spcPts val="0"/>
                        </a:spcAft>
                      </a:pPr>
                      <a:endParaRPr lang="en-IN" sz="1000" dirty="0">
                        <a:solidFill>
                          <a:srgbClr val="0000FF"/>
                        </a:solidFill>
                        <a:latin typeface="Georgia"/>
                        <a:ea typeface="Times New Roman"/>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287529">
                <a:tc>
                  <a:txBody>
                    <a:bodyPr/>
                    <a:lstStyle/>
                    <a:p>
                      <a:pPr>
                        <a:lnSpc>
                          <a:spcPct val="115000"/>
                        </a:lnSpc>
                        <a:spcAft>
                          <a:spcPts val="0"/>
                        </a:spcAft>
                      </a:pPr>
                      <a:r>
                        <a:rPr lang="en-IN" sz="1000" dirty="0">
                          <a:solidFill>
                            <a:srgbClr val="0000FF"/>
                          </a:solidFill>
                          <a:latin typeface="Georgia"/>
                          <a:ea typeface="Times New Roman"/>
                          <a:cs typeface="Times New Roman"/>
                        </a:rPr>
                        <a:t>Microprocessor is heart of Computer system.</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dirty="0">
                          <a:solidFill>
                            <a:srgbClr val="0000FF"/>
                          </a:solidFill>
                          <a:latin typeface="Georgia"/>
                          <a:ea typeface="Times New Roman"/>
                          <a:cs typeface="Times New Roman"/>
                        </a:rPr>
                        <a:t>Micro Controller is a heart of embedded system.</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461989">
                <a:tc>
                  <a:txBody>
                    <a:bodyPr/>
                    <a:lstStyle/>
                    <a:p>
                      <a:pPr>
                        <a:lnSpc>
                          <a:spcPct val="115000"/>
                        </a:lnSpc>
                        <a:spcAft>
                          <a:spcPts val="0"/>
                        </a:spcAft>
                      </a:pPr>
                      <a:r>
                        <a:rPr lang="en-IN" sz="1000" b="1" dirty="0">
                          <a:solidFill>
                            <a:srgbClr val="0000FF"/>
                          </a:solidFill>
                          <a:latin typeface="Georgia"/>
                          <a:ea typeface="Times New Roman"/>
                          <a:cs typeface="Times New Roman"/>
                        </a:rPr>
                        <a:t>It is just a processor. Memory and I/O components have to be connected externally</a:t>
                      </a:r>
                      <a:endParaRPr lang="en-IN" sz="1000" b="1"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b="1" dirty="0">
                          <a:solidFill>
                            <a:srgbClr val="0000FF"/>
                          </a:solidFill>
                          <a:latin typeface="Georgia"/>
                          <a:ea typeface="Times New Roman"/>
                          <a:cs typeface="Times New Roman"/>
                        </a:rPr>
                        <a:t>Micro controller has external processor along with internal memory and </a:t>
                      </a:r>
                      <a:r>
                        <a:rPr lang="en-IN" sz="1000" b="1" dirty="0" err="1">
                          <a:solidFill>
                            <a:srgbClr val="0000FF"/>
                          </a:solidFill>
                          <a:latin typeface="Georgia"/>
                          <a:ea typeface="Times New Roman"/>
                          <a:cs typeface="Times New Roman"/>
                        </a:rPr>
                        <a:t>i/O</a:t>
                      </a:r>
                      <a:r>
                        <a:rPr lang="en-IN" sz="1000" b="1" dirty="0">
                          <a:solidFill>
                            <a:srgbClr val="0000FF"/>
                          </a:solidFill>
                          <a:latin typeface="Georgia"/>
                          <a:ea typeface="Times New Roman"/>
                          <a:cs typeface="Times New Roman"/>
                        </a:rPr>
                        <a:t> components</a:t>
                      </a:r>
                      <a:endParaRPr lang="en-IN" sz="1000" b="1"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461989">
                <a:tc>
                  <a:txBody>
                    <a:bodyPr/>
                    <a:lstStyle/>
                    <a:p>
                      <a:pPr>
                        <a:lnSpc>
                          <a:spcPct val="115000"/>
                        </a:lnSpc>
                        <a:spcAft>
                          <a:spcPts val="0"/>
                        </a:spcAft>
                      </a:pPr>
                      <a:r>
                        <a:rPr lang="en-IN" sz="1000" dirty="0">
                          <a:solidFill>
                            <a:srgbClr val="0000FF"/>
                          </a:solidFill>
                          <a:latin typeface="Georgia"/>
                          <a:ea typeface="Times New Roman"/>
                          <a:cs typeface="Times New Roman"/>
                        </a:rPr>
                        <a:t>Since memory and I/O has to be connected externally, the circuit becomes large.</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dirty="0">
                          <a:solidFill>
                            <a:srgbClr val="0000FF"/>
                          </a:solidFill>
                          <a:latin typeface="Georgia"/>
                          <a:ea typeface="Times New Roman"/>
                          <a:cs typeface="Times New Roman"/>
                        </a:rPr>
                        <a:t>Since memory and I/O are present internally, the circuit is small.</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461989">
                <a:tc>
                  <a:txBody>
                    <a:bodyPr/>
                    <a:lstStyle/>
                    <a:p>
                      <a:pPr>
                        <a:lnSpc>
                          <a:spcPct val="115000"/>
                        </a:lnSpc>
                        <a:spcAft>
                          <a:spcPts val="0"/>
                        </a:spcAft>
                      </a:pPr>
                      <a:r>
                        <a:rPr lang="en-IN" sz="1000" dirty="0">
                          <a:solidFill>
                            <a:srgbClr val="0000FF"/>
                          </a:solidFill>
                          <a:latin typeface="Georgia"/>
                          <a:ea typeface="Times New Roman"/>
                          <a:cs typeface="Times New Roman"/>
                        </a:rPr>
                        <a:t>Cannot be used in compact systems and hence inefficient</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dirty="0">
                          <a:solidFill>
                            <a:srgbClr val="0000FF"/>
                          </a:solidFill>
                          <a:latin typeface="Georgia"/>
                          <a:ea typeface="Times New Roman"/>
                          <a:cs typeface="Times New Roman"/>
                        </a:rPr>
                        <a:t>Can be used in compact systems and hence it is an efficient technique</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287529">
                <a:tc>
                  <a:txBody>
                    <a:bodyPr/>
                    <a:lstStyle/>
                    <a:p>
                      <a:pPr>
                        <a:lnSpc>
                          <a:spcPct val="115000"/>
                        </a:lnSpc>
                        <a:spcAft>
                          <a:spcPts val="0"/>
                        </a:spcAft>
                      </a:pPr>
                      <a:r>
                        <a:rPr lang="en-IN" sz="1000" dirty="0">
                          <a:solidFill>
                            <a:srgbClr val="0000FF"/>
                          </a:solidFill>
                          <a:latin typeface="Georgia"/>
                          <a:ea typeface="Times New Roman"/>
                          <a:cs typeface="Times New Roman"/>
                        </a:rPr>
                        <a:t>Cost of the entire system increases</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dirty="0">
                          <a:solidFill>
                            <a:srgbClr val="0000FF"/>
                          </a:solidFill>
                          <a:latin typeface="Georgia"/>
                          <a:ea typeface="Times New Roman"/>
                          <a:cs typeface="Times New Roman"/>
                        </a:rPr>
                        <a:t>Cost of the entire system is low</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636449">
                <a:tc>
                  <a:txBody>
                    <a:bodyPr/>
                    <a:lstStyle/>
                    <a:p>
                      <a:pPr>
                        <a:lnSpc>
                          <a:spcPct val="115000"/>
                        </a:lnSpc>
                        <a:spcAft>
                          <a:spcPts val="0"/>
                        </a:spcAft>
                      </a:pPr>
                      <a:r>
                        <a:rPr lang="en-IN" sz="1000" dirty="0">
                          <a:solidFill>
                            <a:srgbClr val="0000FF"/>
                          </a:solidFill>
                          <a:latin typeface="Georgia"/>
                          <a:ea typeface="Times New Roman"/>
                          <a:cs typeface="Times New Roman"/>
                        </a:rPr>
                        <a:t>Due to external components, the entire power consumption is high. Hence it is not suitable to used with devices running on stored power like batteries.</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dirty="0">
                          <a:solidFill>
                            <a:srgbClr val="0000FF"/>
                          </a:solidFill>
                          <a:latin typeface="Georgia"/>
                          <a:ea typeface="Times New Roman"/>
                          <a:cs typeface="Times New Roman"/>
                        </a:rPr>
                        <a:t>Since external components are low, total power consumption is less and can be used with devices running on stored power like batteries.</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636449">
                <a:tc>
                  <a:txBody>
                    <a:bodyPr/>
                    <a:lstStyle/>
                    <a:p>
                      <a:pPr>
                        <a:lnSpc>
                          <a:spcPct val="115000"/>
                        </a:lnSpc>
                        <a:spcAft>
                          <a:spcPts val="0"/>
                        </a:spcAft>
                      </a:pPr>
                      <a:r>
                        <a:rPr lang="en-IN" sz="1000">
                          <a:solidFill>
                            <a:srgbClr val="0000FF"/>
                          </a:solidFill>
                          <a:latin typeface="Georgia"/>
                          <a:ea typeface="Times New Roman"/>
                          <a:cs typeface="Times New Roman"/>
                        </a:rPr>
                        <a:t>Most of the microprocessors do not have power saving features.</a:t>
                      </a:r>
                      <a:endParaRPr lang="en-IN" sz="100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dirty="0">
                          <a:solidFill>
                            <a:srgbClr val="0000FF"/>
                          </a:solidFill>
                          <a:latin typeface="Georgia"/>
                          <a:ea typeface="Times New Roman"/>
                          <a:cs typeface="Times New Roman"/>
                        </a:rPr>
                        <a:t>Most of the micro controllers have power saving modes like idle mode and power saving mode. This helps to reduce power consumption even further.</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636449">
                <a:tc>
                  <a:txBody>
                    <a:bodyPr/>
                    <a:lstStyle/>
                    <a:p>
                      <a:pPr>
                        <a:lnSpc>
                          <a:spcPct val="115000"/>
                        </a:lnSpc>
                        <a:spcAft>
                          <a:spcPts val="0"/>
                        </a:spcAft>
                      </a:pPr>
                      <a:r>
                        <a:rPr lang="en-IN" sz="1000" dirty="0">
                          <a:solidFill>
                            <a:srgbClr val="0000FF"/>
                          </a:solidFill>
                          <a:latin typeface="Georgia"/>
                          <a:ea typeface="Times New Roman"/>
                          <a:cs typeface="Times New Roman"/>
                        </a:rPr>
                        <a:t>Since memory and I/O components are all external, each instruction will need external operation, hence it is relatively slower.</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dirty="0">
                          <a:solidFill>
                            <a:srgbClr val="0000FF"/>
                          </a:solidFill>
                          <a:latin typeface="Georgia"/>
                          <a:ea typeface="Times New Roman"/>
                          <a:cs typeface="Times New Roman"/>
                        </a:rPr>
                        <a:t>Since components are internal, most of the operations are internal instruction, hence speed is fast.</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461989">
                <a:tc>
                  <a:txBody>
                    <a:bodyPr/>
                    <a:lstStyle/>
                    <a:p>
                      <a:pPr>
                        <a:lnSpc>
                          <a:spcPct val="115000"/>
                        </a:lnSpc>
                        <a:spcAft>
                          <a:spcPts val="0"/>
                        </a:spcAft>
                      </a:pPr>
                      <a:r>
                        <a:rPr lang="en-IN" sz="1000">
                          <a:solidFill>
                            <a:srgbClr val="0000FF"/>
                          </a:solidFill>
                          <a:latin typeface="Georgia"/>
                          <a:ea typeface="Times New Roman"/>
                          <a:cs typeface="Times New Roman"/>
                        </a:rPr>
                        <a:t>Microprocessor have less number of registers, hence more operations are memory based.</a:t>
                      </a:r>
                      <a:endParaRPr lang="en-IN" sz="100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dirty="0">
                          <a:solidFill>
                            <a:srgbClr val="0000FF"/>
                          </a:solidFill>
                          <a:latin typeface="Georgia"/>
                          <a:ea typeface="Times New Roman"/>
                          <a:cs typeface="Times New Roman"/>
                        </a:rPr>
                        <a:t>Micro controller have more number of registers, hence the programs are easier to write.</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461989">
                <a:tc>
                  <a:txBody>
                    <a:bodyPr/>
                    <a:lstStyle/>
                    <a:p>
                      <a:pPr>
                        <a:lnSpc>
                          <a:spcPct val="115000"/>
                        </a:lnSpc>
                        <a:spcAft>
                          <a:spcPts val="0"/>
                        </a:spcAft>
                      </a:pPr>
                      <a:r>
                        <a:rPr lang="en-IN" sz="1000" dirty="0">
                          <a:solidFill>
                            <a:srgbClr val="0000FF"/>
                          </a:solidFill>
                          <a:latin typeface="Georgia"/>
                          <a:ea typeface="Times New Roman"/>
                          <a:cs typeface="Times New Roman"/>
                        </a:rPr>
                        <a:t>Microprocessors are based on von Neumann model/architecture where program and data are stored in same memory module</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dirty="0">
                          <a:solidFill>
                            <a:srgbClr val="0000FF"/>
                          </a:solidFill>
                          <a:latin typeface="Georgia"/>
                          <a:ea typeface="Times New Roman"/>
                          <a:cs typeface="Times New Roman"/>
                        </a:rPr>
                        <a:t>Micro controllers are based on Harvard architecture where program memory and Data memory are separate</a:t>
                      </a:r>
                      <a:endParaRPr lang="en-IN" sz="1000" dirty="0">
                        <a:solidFill>
                          <a:srgbClr val="0000FF"/>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r h="287529">
                <a:tc>
                  <a:txBody>
                    <a:bodyPr/>
                    <a:lstStyle/>
                    <a:p>
                      <a:pPr>
                        <a:lnSpc>
                          <a:spcPct val="115000"/>
                        </a:lnSpc>
                        <a:spcAft>
                          <a:spcPts val="0"/>
                        </a:spcAft>
                      </a:pPr>
                      <a:r>
                        <a:rPr lang="en-IN" sz="1000" b="1" dirty="0">
                          <a:solidFill>
                            <a:srgbClr val="0033CC"/>
                          </a:solidFill>
                          <a:latin typeface="Georgia"/>
                          <a:ea typeface="Times New Roman"/>
                          <a:cs typeface="Times New Roman"/>
                        </a:rPr>
                        <a:t>Mainly used in personal computers</a:t>
                      </a:r>
                      <a:endParaRPr lang="en-IN" sz="1000" b="1" dirty="0">
                        <a:solidFill>
                          <a:srgbClr val="0033CC"/>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c>
                  <a:txBody>
                    <a:bodyPr/>
                    <a:lstStyle/>
                    <a:p>
                      <a:pPr>
                        <a:lnSpc>
                          <a:spcPct val="115000"/>
                        </a:lnSpc>
                        <a:spcAft>
                          <a:spcPts val="0"/>
                        </a:spcAft>
                      </a:pPr>
                      <a:r>
                        <a:rPr lang="en-IN" sz="1000" b="1" dirty="0">
                          <a:solidFill>
                            <a:srgbClr val="0033CC"/>
                          </a:solidFill>
                          <a:latin typeface="Georgia"/>
                          <a:ea typeface="Times New Roman"/>
                          <a:cs typeface="Times New Roman"/>
                        </a:rPr>
                        <a:t>Used mainly in washing machine, MP3 players</a:t>
                      </a:r>
                      <a:endParaRPr lang="en-IN" sz="1000" b="1" dirty="0">
                        <a:solidFill>
                          <a:srgbClr val="0033CC"/>
                        </a:solidFill>
                        <a:latin typeface="Calibri"/>
                        <a:ea typeface="Calibri"/>
                        <a:cs typeface="Times New Roman"/>
                      </a:endParaRPr>
                    </a:p>
                  </a:txBody>
                  <a:tcPr marL="62382" marR="62382" marT="62382" marB="62382" anchor="ctr">
                    <a:lnL w="12700" cap="flat" cmpd="sng" algn="ctr">
                      <a:solidFill>
                        <a:srgbClr val="2D5B00"/>
                      </a:solidFill>
                      <a:prstDash val="solid"/>
                      <a:round/>
                      <a:headEnd type="none" w="med" len="med"/>
                      <a:tailEnd type="none" w="med" len="med"/>
                    </a:lnL>
                    <a:lnR w="12700" cap="flat" cmpd="sng" algn="ctr">
                      <a:solidFill>
                        <a:srgbClr val="2D5B00"/>
                      </a:solidFill>
                      <a:prstDash val="solid"/>
                      <a:round/>
                      <a:headEnd type="none" w="med" len="med"/>
                      <a:tailEnd type="none" w="med" len="med"/>
                    </a:lnR>
                    <a:lnT w="12700" cap="flat" cmpd="sng" algn="ctr">
                      <a:solidFill>
                        <a:srgbClr val="2D5B00"/>
                      </a:solidFill>
                      <a:prstDash val="solid"/>
                      <a:round/>
                      <a:headEnd type="none" w="med" len="med"/>
                      <a:tailEnd type="none" w="med" len="med"/>
                    </a:lnT>
                    <a:lnB w="12700" cap="flat" cmpd="sng" algn="ctr">
                      <a:solidFill>
                        <a:srgbClr val="2D5B00"/>
                      </a:solidFill>
                      <a:prstDash val="solid"/>
                      <a:round/>
                      <a:headEnd type="none" w="med" len="med"/>
                      <a:tailEnd type="none" w="med" len="med"/>
                    </a:lnB>
                    <a:solidFill>
                      <a:schemeClr val="bg1"/>
                    </a:solidFill>
                  </a:tcPr>
                </a:tc>
              </a:tr>
            </a:tbl>
          </a:graphicData>
        </a:graphic>
      </p:graphicFrame>
      <p:pic>
        <p:nvPicPr>
          <p:cNvPr id="2049" name="Picture 2" descr="1G mobile phone"/>
          <p:cNvPicPr>
            <a:picLocks noChangeAspect="1" noChangeArrowheads="1"/>
          </p:cNvPicPr>
          <p:nvPr/>
        </p:nvPicPr>
        <p:blipFill>
          <a:blip r:embed="rId2"/>
          <a:srcRect/>
          <a:stretch>
            <a:fillRect/>
          </a:stretch>
        </p:blipFill>
        <p:spPr bwMode="auto">
          <a:xfrm>
            <a:off x="5029200" y="533400"/>
            <a:ext cx="2476500" cy="1047750"/>
          </a:xfrm>
          <a:prstGeom prst="rect">
            <a:avLst/>
          </a:prstGeom>
          <a:noFill/>
        </p:spPr>
      </p:pic>
      <p:pic>
        <p:nvPicPr>
          <p:cNvPr id="6" name="Picture 1" descr="1G mobile phone"/>
          <p:cNvPicPr>
            <a:picLocks noChangeAspect="1" noChangeArrowheads="1"/>
          </p:cNvPicPr>
          <p:nvPr/>
        </p:nvPicPr>
        <p:blipFill>
          <a:blip r:embed="rId3"/>
          <a:srcRect/>
          <a:stretch>
            <a:fillRect/>
          </a:stretch>
        </p:blipFill>
        <p:spPr bwMode="auto">
          <a:xfrm>
            <a:off x="1219200" y="533400"/>
            <a:ext cx="2476500" cy="104775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title"/>
          </p:nvPr>
        </p:nvSpPr>
        <p:spPr bwMode="auto">
          <a:xfrm>
            <a:off x="0" y="274638"/>
            <a:ext cx="9144000" cy="446276"/>
          </a:xfrm>
          <a:prstGeom prst="rect">
            <a:avLst/>
          </a:prstGeom>
          <a:noFill/>
          <a:ln w="34925">
            <a:solidFill>
              <a:srgbClr val="FF0000"/>
            </a:solidFill>
            <a:miter lim="800000"/>
            <a:headEnd/>
            <a:tailEnd/>
          </a:ln>
        </p:spPr>
        <p:txBody>
          <a:bodyPr wrap="square" anchor="ctr">
            <a:spAutoFit/>
          </a:bodyPr>
          <a:lstStyle/>
          <a:p>
            <a:pPr eaLnBrk="1" hangingPunct="1"/>
            <a:r>
              <a:rPr lang="en-US" altLang="en-US" sz="2000" b="1" dirty="0">
                <a:latin typeface="Times New Roman" pitchFamily="18" charset="0"/>
              </a:rPr>
              <a:t>What is the difference between a ‘</a:t>
            </a:r>
            <a:r>
              <a:rPr lang="en-US" altLang="en-US" sz="2000" b="1" i="1" dirty="0">
                <a:latin typeface="Times New Roman" pitchFamily="18" charset="0"/>
              </a:rPr>
              <a:t>Digital</a:t>
            </a:r>
            <a:r>
              <a:rPr lang="en-US" altLang="en-US" sz="2000" b="1" dirty="0">
                <a:latin typeface="Times New Roman" pitchFamily="18" charset="0"/>
              </a:rPr>
              <a:t> Input’ and an ‘</a:t>
            </a:r>
            <a:r>
              <a:rPr lang="en-US" altLang="en-US" sz="2000" b="1" i="1" dirty="0">
                <a:latin typeface="Times New Roman" pitchFamily="18" charset="0"/>
              </a:rPr>
              <a:t>Analog</a:t>
            </a:r>
            <a:r>
              <a:rPr lang="en-US" altLang="en-US" sz="2000" b="1" dirty="0">
                <a:latin typeface="Times New Roman" pitchFamily="18" charset="0"/>
              </a:rPr>
              <a:t> Input’?</a:t>
            </a:r>
          </a:p>
        </p:txBody>
      </p:sp>
      <p:sp>
        <p:nvSpPr>
          <p:cNvPr id="5" name="Date Placeholder 4"/>
          <p:cNvSpPr>
            <a:spLocks noGrp="1"/>
          </p:cNvSpPr>
          <p:nvPr>
            <p:ph type="dt" sz="half" idx="10"/>
          </p:nvPr>
        </p:nvSpPr>
        <p:spPr/>
        <p:txBody>
          <a:bodyPr/>
          <a:lstStyle/>
          <a:p>
            <a:fld id="{2DF5B21B-9301-4810-8606-C8772AEE537F}" type="datetime1">
              <a:rPr lang="en-US" smtClean="0"/>
              <a:pPr/>
              <a:t>3/16/2021</a:t>
            </a:fld>
            <a:endParaRPr lang="en-US"/>
          </a:p>
        </p:txBody>
      </p:sp>
      <p:sp>
        <p:nvSpPr>
          <p:cNvPr id="3" name="Content Placeholder 2"/>
          <p:cNvSpPr>
            <a:spLocks noGrp="1"/>
          </p:cNvSpPr>
          <p:nvPr>
            <p:ph sz="quarter" idx="1"/>
          </p:nvPr>
        </p:nvSpPr>
        <p:spPr>
          <a:xfrm>
            <a:off x="304800" y="838200"/>
            <a:ext cx="8534400" cy="5562600"/>
          </a:xfrm>
        </p:spPr>
        <p:txBody>
          <a:bodyPr>
            <a:noAutofit/>
          </a:bodyPr>
          <a:lstStyle/>
          <a:p>
            <a:pPr algn="just"/>
            <a:r>
              <a:rPr lang="en-IN" sz="2000" dirty="0" smtClean="0">
                <a:latin typeface="Times New Roman" pitchFamily="18" charset="0"/>
                <a:cs typeface="Times New Roman" pitchFamily="18" charset="0"/>
              </a:rPr>
              <a:t>Very simply... digital signals are either ON (binary 1) or OFF (binary 0). </a:t>
            </a:r>
          </a:p>
          <a:p>
            <a:pPr algn="just">
              <a:buNone/>
            </a:pPr>
            <a:endParaRPr lang="en-IN" sz="2000" dirty="0" smtClean="0">
              <a:latin typeface="Times New Roman" pitchFamily="18" charset="0"/>
              <a:cs typeface="Times New Roman" pitchFamily="18" charset="0"/>
            </a:endParaRPr>
          </a:p>
          <a:p>
            <a:pPr algn="just"/>
            <a:r>
              <a:rPr lang="en-IN" sz="2000" dirty="0" smtClean="0">
                <a:latin typeface="Times New Roman" pitchFamily="18" charset="0"/>
                <a:cs typeface="Times New Roman" pitchFamily="18" charset="0"/>
              </a:rPr>
              <a:t>Digital input signals are used to represent items that only have two (2) states, such as... ON or OFF states ALARM or NORMAL conditions.</a:t>
            </a:r>
          </a:p>
          <a:p>
            <a:pPr algn="just"/>
            <a:endParaRPr lang="en-IN" sz="2000" dirty="0" smtClean="0">
              <a:latin typeface="Times New Roman" pitchFamily="18" charset="0"/>
              <a:cs typeface="Times New Roman" pitchFamily="18" charset="0"/>
            </a:endParaRPr>
          </a:p>
          <a:p>
            <a:pPr algn="just"/>
            <a:r>
              <a:rPr lang="en-IN" sz="2000" dirty="0" smtClean="0">
                <a:latin typeface="Times New Roman" pitchFamily="18" charset="0"/>
                <a:cs typeface="Times New Roman" pitchFamily="18" charset="0"/>
              </a:rPr>
              <a:t>Similarly, Digital output signals are used to control items that again only have two states, such as.. START or STOP a device turn an indicator ON or OFF.</a:t>
            </a:r>
          </a:p>
          <a:p>
            <a:pPr algn="just"/>
            <a:endParaRPr lang="en-IN" sz="2000" dirty="0" smtClean="0">
              <a:latin typeface="Times New Roman" pitchFamily="18" charset="0"/>
              <a:cs typeface="Times New Roman" pitchFamily="18" charset="0"/>
            </a:endParaRPr>
          </a:p>
          <a:p>
            <a:pPr algn="just"/>
            <a:r>
              <a:rPr lang="en-IN" sz="2000" dirty="0" err="1" smtClean="0">
                <a:latin typeface="Times New Roman" pitchFamily="18" charset="0"/>
                <a:cs typeface="Times New Roman" pitchFamily="18" charset="0"/>
              </a:rPr>
              <a:t>Analog</a:t>
            </a:r>
            <a:r>
              <a:rPr lang="en-IN" sz="2000" dirty="0" smtClean="0">
                <a:latin typeface="Times New Roman" pitchFamily="18" charset="0"/>
                <a:cs typeface="Times New Roman" pitchFamily="18" charset="0"/>
              </a:rPr>
              <a:t> signals are variable, they have multiple states. </a:t>
            </a:r>
            <a:r>
              <a:rPr lang="en-IN" sz="2000" dirty="0" err="1" smtClean="0">
                <a:latin typeface="Times New Roman" pitchFamily="18" charset="0"/>
                <a:cs typeface="Times New Roman" pitchFamily="18" charset="0"/>
              </a:rPr>
              <a:t>Analog</a:t>
            </a:r>
            <a:r>
              <a:rPr lang="en-IN" sz="2000" dirty="0" smtClean="0">
                <a:latin typeface="Times New Roman" pitchFamily="18" charset="0"/>
                <a:cs typeface="Times New Roman" pitchFamily="18" charset="0"/>
              </a:rPr>
              <a:t> input signals can represent such items as temperature or level or rate of flow. </a:t>
            </a:r>
          </a:p>
          <a:p>
            <a:pPr algn="just"/>
            <a:endParaRPr lang="en-IN" sz="2000" dirty="0" smtClean="0">
              <a:latin typeface="Times New Roman" pitchFamily="18" charset="0"/>
              <a:cs typeface="Times New Roman" pitchFamily="18" charset="0"/>
            </a:endParaRPr>
          </a:p>
          <a:p>
            <a:pPr algn="just"/>
            <a:r>
              <a:rPr lang="en-IN" sz="2000" dirty="0" err="1" smtClean="0">
                <a:latin typeface="Times New Roman" pitchFamily="18" charset="0"/>
                <a:cs typeface="Times New Roman" pitchFamily="18" charset="0"/>
              </a:rPr>
              <a:t>Analog</a:t>
            </a:r>
            <a:r>
              <a:rPr lang="en-IN" sz="2000" dirty="0" smtClean="0">
                <a:latin typeface="Times New Roman" pitchFamily="18" charset="0"/>
                <a:cs typeface="Times New Roman" pitchFamily="18" charset="0"/>
              </a:rPr>
              <a:t> output signals are also variable and can be used for such things as opening a valve to a desired position. </a:t>
            </a:r>
          </a:p>
          <a:p>
            <a:pPr algn="just"/>
            <a:endParaRPr lang="en-IN" sz="2000" dirty="0" smtClean="0">
              <a:latin typeface="Times New Roman" pitchFamily="18" charset="0"/>
              <a:cs typeface="Times New Roman" pitchFamily="18" charset="0"/>
            </a:endParaRPr>
          </a:p>
          <a:p>
            <a:pPr algn="just"/>
            <a:r>
              <a:rPr lang="en-IN" sz="2000" dirty="0" smtClean="0">
                <a:latin typeface="Times New Roman" pitchFamily="18" charset="0"/>
                <a:cs typeface="Times New Roman" pitchFamily="18" charset="0"/>
              </a:rPr>
              <a:t>So, use digitals for 2 state devices and </a:t>
            </a:r>
            <a:r>
              <a:rPr lang="en-IN" sz="2000" dirty="0" err="1" smtClean="0">
                <a:latin typeface="Times New Roman" pitchFamily="18" charset="0"/>
                <a:cs typeface="Times New Roman" pitchFamily="18" charset="0"/>
              </a:rPr>
              <a:t>analogs</a:t>
            </a:r>
            <a:r>
              <a:rPr lang="en-IN" sz="2000" dirty="0" smtClean="0">
                <a:latin typeface="Times New Roman" pitchFamily="18" charset="0"/>
                <a:cs typeface="Times New Roman" pitchFamily="18" charset="0"/>
              </a:rPr>
              <a:t> for multiple state devices.</a:t>
            </a:r>
            <a:endParaRPr lang="en-IN" sz="20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600" b="1" dirty="0" smtClean="0">
                <a:latin typeface="Times New Roman" pitchFamily="18" charset="0"/>
                <a:cs typeface="Times New Roman" pitchFamily="18" charset="0"/>
              </a:rPr>
              <a:t>IO Pins</a:t>
            </a:r>
            <a:endParaRPr lang="en-IN" sz="36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9D0E6C36-844B-4830-B5EC-F5A41EDFF2BA}" type="datetime1">
              <a:rPr lang="en-US" smtClean="0"/>
              <a:pPr/>
              <a:t>3/16/2021</a:t>
            </a:fld>
            <a:endParaRPr lang="en-US"/>
          </a:p>
        </p:txBody>
      </p:sp>
      <p:sp>
        <p:nvSpPr>
          <p:cNvPr id="3" name="Content Placeholder 2"/>
          <p:cNvSpPr>
            <a:spLocks noGrp="1"/>
          </p:cNvSpPr>
          <p:nvPr>
            <p:ph sz="quarter" idx="1"/>
          </p:nvPr>
        </p:nvSpPr>
        <p:spPr>
          <a:xfrm>
            <a:off x="304800" y="1066800"/>
            <a:ext cx="8610600" cy="5334000"/>
          </a:xfrm>
        </p:spPr>
        <p:txBody>
          <a:bodyPr>
            <a:normAutofit/>
          </a:bodyPr>
          <a:lstStyle/>
          <a:p>
            <a:pPr algn="just"/>
            <a:r>
              <a:rPr lang="en-IN" dirty="0" smtClean="0">
                <a:solidFill>
                  <a:srgbClr val="0000FF"/>
                </a:solidFill>
              </a:rPr>
              <a:t>14 Digital IO pins </a:t>
            </a:r>
            <a:r>
              <a:rPr lang="en-IN" dirty="0" smtClean="0"/>
              <a:t>(pins 0–13)-  These can be inputs or outputs, which is specified by the sketch you create in the IDE. </a:t>
            </a:r>
          </a:p>
          <a:p>
            <a:pPr algn="just"/>
            <a:r>
              <a:rPr lang="en-IN" dirty="0" smtClean="0">
                <a:solidFill>
                  <a:srgbClr val="0000FF"/>
                </a:solidFill>
              </a:rPr>
              <a:t>6 </a:t>
            </a:r>
            <a:r>
              <a:rPr lang="en-IN" dirty="0" err="1" smtClean="0">
                <a:solidFill>
                  <a:srgbClr val="0000FF"/>
                </a:solidFill>
              </a:rPr>
              <a:t>Analog</a:t>
            </a:r>
            <a:r>
              <a:rPr lang="en-IN" dirty="0" smtClean="0">
                <a:solidFill>
                  <a:srgbClr val="0000FF"/>
                </a:solidFill>
              </a:rPr>
              <a:t> In pins </a:t>
            </a:r>
            <a:r>
              <a:rPr lang="en-IN" dirty="0" smtClean="0"/>
              <a:t>(pins 0–5) - These dedicated analogue input pins take analogue values (i.e., voltage readings from a sensor) and convert them into a number between 0 and 1023. </a:t>
            </a:r>
          </a:p>
          <a:p>
            <a:pPr algn="just"/>
            <a:r>
              <a:rPr lang="en-IN" dirty="0" smtClean="0">
                <a:solidFill>
                  <a:srgbClr val="0000FF"/>
                </a:solidFill>
              </a:rPr>
              <a:t>6 </a:t>
            </a:r>
            <a:r>
              <a:rPr lang="en-IN" dirty="0" err="1" smtClean="0">
                <a:solidFill>
                  <a:srgbClr val="0000FF"/>
                </a:solidFill>
              </a:rPr>
              <a:t>Analog</a:t>
            </a:r>
            <a:r>
              <a:rPr lang="en-IN" dirty="0" smtClean="0">
                <a:solidFill>
                  <a:srgbClr val="0000FF"/>
                </a:solidFill>
              </a:rPr>
              <a:t> Out pins </a:t>
            </a:r>
            <a:r>
              <a:rPr lang="en-IN" dirty="0" smtClean="0"/>
              <a:t>(pins 3, 5, 6, 9, 10, and 11) - These are actually six of the digital pins that can be reprogrammed for analogue output using the sketch you create in the IDE.</a:t>
            </a: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a:t>
            </a:r>
            <a:r>
              <a:rPr lang="en-US" dirty="0" smtClean="0"/>
              <a:t> -History</a:t>
            </a:r>
            <a:endParaRPr lang="en-IN" dirty="0"/>
          </a:p>
        </p:txBody>
      </p:sp>
      <p:sp>
        <p:nvSpPr>
          <p:cNvPr id="4" name="Date Placeholder 3"/>
          <p:cNvSpPr>
            <a:spLocks noGrp="1"/>
          </p:cNvSpPr>
          <p:nvPr>
            <p:ph type="dt" sz="half" idx="10"/>
          </p:nvPr>
        </p:nvSpPr>
        <p:spPr/>
        <p:txBody>
          <a:bodyPr/>
          <a:lstStyle/>
          <a:p>
            <a:fld id="{8571FF86-7083-4096-960C-23529642F32A}" type="datetime1">
              <a:rPr lang="en-US" smtClean="0"/>
              <a:pPr/>
              <a:t>3/16/2021</a:t>
            </a:fld>
            <a:endParaRPr lang="en-US"/>
          </a:p>
        </p:txBody>
      </p:sp>
      <p:sp>
        <p:nvSpPr>
          <p:cNvPr id="3" name="Content Placeholder 2"/>
          <p:cNvSpPr>
            <a:spLocks noGrp="1"/>
          </p:cNvSpPr>
          <p:nvPr>
            <p:ph sz="quarter" idx="1"/>
          </p:nvPr>
        </p:nvSpPr>
        <p:spPr/>
        <p:txBody>
          <a:bodyPr/>
          <a:lstStyle/>
          <a:p>
            <a:r>
              <a:rPr lang="en-US" dirty="0" err="1" smtClean="0"/>
              <a:t>IoT</a:t>
            </a:r>
            <a:r>
              <a:rPr lang="en-US" dirty="0" smtClean="0"/>
              <a:t> – Name coined by Kevin Ashton in 1999</a:t>
            </a:r>
          </a:p>
          <a:p>
            <a:pPr lvl="1"/>
            <a:r>
              <a:rPr lang="en-US" dirty="0" smtClean="0"/>
              <a:t>Co-Founder of Auto-ID center at MIT</a:t>
            </a:r>
          </a:p>
          <a:p>
            <a:pPr lvl="1"/>
            <a:r>
              <a:rPr lang="en-US" dirty="0" smtClean="0"/>
              <a:t>Used RFID P&amp;G products</a:t>
            </a:r>
            <a:endParaRPr lang="en-IN" dirty="0" smtClean="0"/>
          </a:p>
          <a:p>
            <a:pPr lvl="1"/>
            <a:endParaRPr lang="en-US" dirty="0" smtClean="0"/>
          </a:p>
          <a:p>
            <a:r>
              <a:rPr lang="en-US" dirty="0" smtClean="0"/>
              <a:t>Terminator 3 –Rise of Machines in 2003 </a:t>
            </a:r>
          </a:p>
          <a:p>
            <a:pPr lvl="1">
              <a:buNone/>
            </a:pPr>
            <a:r>
              <a:rPr lang="en-US" smtClean="0"/>
              <a:t> -  Demonstrates </a:t>
            </a:r>
            <a:r>
              <a:rPr lang="en-US" dirty="0" smtClean="0"/>
              <a:t>power of Machines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C0D7565-F7D3-42C1-A80D-EBAF2BFF90DE}" type="datetime1">
              <a:rPr lang="en-US" smtClean="0"/>
              <a:pPr/>
              <a:t>3/16/2021</a:t>
            </a:fld>
            <a:endParaRPr lang="en-US"/>
          </a:p>
        </p:txBody>
      </p:sp>
      <p:pic>
        <p:nvPicPr>
          <p:cNvPr id="7" name="Content Placeholder 6" descr="Arduino IDE.jpg"/>
          <p:cNvPicPr>
            <a:picLocks noGrp="1" noChangeAspect="1"/>
          </p:cNvPicPr>
          <p:nvPr>
            <p:ph sz="quarter" idx="1"/>
          </p:nvPr>
        </p:nvPicPr>
        <p:blipFill>
          <a:blip r:embed="rId2"/>
          <a:stretch>
            <a:fillRect/>
          </a:stretch>
        </p:blipFill>
        <p:spPr>
          <a:xfrm>
            <a:off x="1143000" y="914401"/>
            <a:ext cx="6629400" cy="4800600"/>
          </a:xfrm>
        </p:spPr>
      </p:pic>
      <p:sp>
        <p:nvSpPr>
          <p:cNvPr id="4" name="TextBox 3"/>
          <p:cNvSpPr txBox="1"/>
          <p:nvPr/>
        </p:nvSpPr>
        <p:spPr>
          <a:xfrm>
            <a:off x="2895600" y="228600"/>
            <a:ext cx="3048000" cy="646331"/>
          </a:xfrm>
          <a:prstGeom prst="rect">
            <a:avLst/>
          </a:prstGeom>
          <a:noFill/>
        </p:spPr>
        <p:txBody>
          <a:bodyPr wrap="square" rtlCol="0">
            <a:spAutoFit/>
          </a:bodyPr>
          <a:lstStyle/>
          <a:p>
            <a:r>
              <a:rPr lang="en-US" sz="3600" dirty="0" err="1" smtClean="0">
                <a:latin typeface="Times New Roman" pitchFamily="18" charset="0"/>
                <a:cs typeface="Times New Roman" pitchFamily="18" charset="0"/>
              </a:rPr>
              <a:t>Arduino</a:t>
            </a:r>
            <a:r>
              <a:rPr lang="en-US" sz="3600" dirty="0" smtClean="0">
                <a:latin typeface="Times New Roman" pitchFamily="18" charset="0"/>
                <a:cs typeface="Times New Roman" pitchFamily="18" charset="0"/>
              </a:rPr>
              <a:t> IDE</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xmlns="" val="1267751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9600" y="1828799"/>
            <a:ext cx="6318922" cy="2438400"/>
            <a:chOff x="609600" y="1828799"/>
            <a:chExt cx="6318922" cy="2438400"/>
          </a:xfrm>
        </p:grpSpPr>
        <p:sp>
          <p:nvSpPr>
            <p:cNvPr id="2" name="Rectangle 1"/>
            <p:cNvSpPr/>
            <p:nvPr/>
          </p:nvSpPr>
          <p:spPr>
            <a:xfrm>
              <a:off x="2051722" y="1828799"/>
              <a:ext cx="4876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09600" y="2762534"/>
              <a:ext cx="12192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09600" y="2177759"/>
              <a:ext cx="1365922" cy="707886"/>
            </a:xfrm>
            <a:prstGeom prst="rect">
              <a:avLst/>
            </a:prstGeom>
            <a:noFill/>
          </p:spPr>
          <p:txBody>
            <a:bodyPr wrap="square" rtlCol="0">
              <a:spAutoFit/>
            </a:bodyPr>
            <a:lstStyle/>
            <a:p>
              <a:r>
                <a:rPr lang="en-US" sz="2000" b="1" dirty="0" err="1" smtClean="0">
                  <a:solidFill>
                    <a:srgbClr val="FF0000"/>
                  </a:solidFill>
                </a:rPr>
                <a:t>Arduino</a:t>
              </a:r>
              <a:r>
                <a:rPr lang="en-US" sz="2000" b="1" dirty="0" smtClean="0">
                  <a:solidFill>
                    <a:srgbClr val="FF0000"/>
                  </a:solidFill>
                </a:rPr>
                <a:t> Code</a:t>
              </a:r>
              <a:endParaRPr lang="en-US" sz="2000" b="1" dirty="0">
                <a:solidFill>
                  <a:srgbClr val="FF0000"/>
                </a:solidFill>
              </a:endParaRPr>
            </a:p>
          </p:txBody>
        </p:sp>
      </p:grpSp>
      <p:grpSp>
        <p:nvGrpSpPr>
          <p:cNvPr id="14" name="Group 13"/>
          <p:cNvGrpSpPr/>
          <p:nvPr/>
        </p:nvGrpSpPr>
        <p:grpSpPr>
          <a:xfrm>
            <a:off x="1975522" y="3941802"/>
            <a:ext cx="7105908" cy="858799"/>
            <a:chOff x="1975522" y="3941802"/>
            <a:chExt cx="7105908" cy="858799"/>
          </a:xfrm>
        </p:grpSpPr>
        <p:sp>
          <p:nvSpPr>
            <p:cNvPr id="20" name="Right Arrow 19"/>
            <p:cNvSpPr/>
            <p:nvPr/>
          </p:nvSpPr>
          <p:spPr>
            <a:xfrm rot="10800000">
              <a:off x="7295865" y="4495800"/>
              <a:ext cx="12192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75522" y="4495800"/>
              <a:ext cx="5111078" cy="304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202596" y="3941802"/>
              <a:ext cx="1878834" cy="461665"/>
            </a:xfrm>
            <a:prstGeom prst="rect">
              <a:avLst/>
            </a:prstGeom>
            <a:noFill/>
          </p:spPr>
          <p:txBody>
            <a:bodyPr wrap="square" rtlCol="0">
              <a:spAutoFit/>
            </a:bodyPr>
            <a:lstStyle/>
            <a:p>
              <a:r>
                <a:rPr lang="en-US" sz="2400" b="1" dirty="0" smtClean="0">
                  <a:solidFill>
                    <a:srgbClr val="FF0000"/>
                  </a:solidFill>
                </a:rPr>
                <a:t>Status Bar</a:t>
              </a:r>
              <a:endParaRPr lang="en-US" sz="2400" b="1" dirty="0">
                <a:solidFill>
                  <a:srgbClr val="FF0000"/>
                </a:solidFill>
              </a:endParaRPr>
            </a:p>
          </p:txBody>
        </p:sp>
      </p:grpSp>
      <p:grpSp>
        <p:nvGrpSpPr>
          <p:cNvPr id="16" name="Group 15"/>
          <p:cNvGrpSpPr/>
          <p:nvPr/>
        </p:nvGrpSpPr>
        <p:grpSpPr>
          <a:xfrm>
            <a:off x="64835" y="3872804"/>
            <a:ext cx="7021765" cy="1689796"/>
            <a:chOff x="64835" y="3872804"/>
            <a:chExt cx="7021765" cy="1689796"/>
          </a:xfrm>
        </p:grpSpPr>
        <p:sp>
          <p:nvSpPr>
            <p:cNvPr id="24" name="Right Arrow 23"/>
            <p:cNvSpPr/>
            <p:nvPr/>
          </p:nvSpPr>
          <p:spPr>
            <a:xfrm>
              <a:off x="597090" y="5105400"/>
              <a:ext cx="12192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4835" y="3872804"/>
              <a:ext cx="1975522" cy="1200329"/>
            </a:xfrm>
            <a:prstGeom prst="rect">
              <a:avLst/>
            </a:prstGeom>
            <a:noFill/>
          </p:spPr>
          <p:txBody>
            <a:bodyPr wrap="square" rtlCol="0">
              <a:spAutoFit/>
            </a:bodyPr>
            <a:lstStyle/>
            <a:p>
              <a:pPr algn="ctr"/>
              <a:r>
                <a:rPr lang="en-US" sz="2400" b="1" dirty="0" smtClean="0">
                  <a:solidFill>
                    <a:srgbClr val="FF0000"/>
                  </a:solidFill>
                </a:rPr>
                <a:t>Program Notification Area</a:t>
              </a:r>
            </a:p>
          </p:txBody>
        </p:sp>
        <p:sp>
          <p:nvSpPr>
            <p:cNvPr id="15" name="Rectangle 14"/>
            <p:cNvSpPr/>
            <p:nvPr/>
          </p:nvSpPr>
          <p:spPr>
            <a:xfrm>
              <a:off x="2040357" y="4800601"/>
              <a:ext cx="5046243" cy="761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895600" y="0"/>
            <a:ext cx="3048000" cy="646331"/>
          </a:xfrm>
          <a:prstGeom prst="rect">
            <a:avLst/>
          </a:prstGeom>
          <a:noFill/>
        </p:spPr>
        <p:txBody>
          <a:bodyPr wrap="square" rtlCol="0">
            <a:spAutoFit/>
          </a:bodyPr>
          <a:lstStyle/>
          <a:p>
            <a:r>
              <a:rPr lang="en-US" sz="3600" dirty="0" err="1" smtClean="0">
                <a:latin typeface="Times New Roman" pitchFamily="18" charset="0"/>
                <a:cs typeface="Times New Roman" pitchFamily="18" charset="0"/>
              </a:rPr>
              <a:t>Arduino</a:t>
            </a:r>
            <a:r>
              <a:rPr lang="en-US" sz="3600" dirty="0" smtClean="0">
                <a:latin typeface="Times New Roman" pitchFamily="18" charset="0"/>
                <a:cs typeface="Times New Roman" pitchFamily="18" charset="0"/>
              </a:rPr>
              <a:t> IDE</a:t>
            </a:r>
            <a:endParaRPr lang="en-US" sz="3600" dirty="0">
              <a:latin typeface="Times New Roman" pitchFamily="18" charset="0"/>
              <a:cs typeface="Times New Roman" pitchFamily="18" charset="0"/>
            </a:endParaRPr>
          </a:p>
        </p:txBody>
      </p:sp>
      <p:sp>
        <p:nvSpPr>
          <p:cNvPr id="18" name="Date Placeholder 17"/>
          <p:cNvSpPr>
            <a:spLocks noGrp="1"/>
          </p:cNvSpPr>
          <p:nvPr>
            <p:ph type="dt" sz="half" idx="10"/>
          </p:nvPr>
        </p:nvSpPr>
        <p:spPr/>
        <p:txBody>
          <a:bodyPr/>
          <a:lstStyle/>
          <a:p>
            <a:fld id="{3D34AD53-BE16-4441-8E3F-16B203826D22}" type="datetime1">
              <a:rPr lang="en-US" smtClean="0"/>
              <a:pPr/>
              <a:t>3/16/2021</a:t>
            </a:fld>
            <a:endParaRPr lang="en-US"/>
          </a:p>
        </p:txBody>
      </p:sp>
      <p:pic>
        <p:nvPicPr>
          <p:cNvPr id="21" name="Content Placeholder 6" descr="Arduino IDE.jpg"/>
          <p:cNvPicPr>
            <a:picLocks noGrp="1" noChangeAspect="1"/>
          </p:cNvPicPr>
          <p:nvPr>
            <p:ph sz="quarter" idx="1"/>
          </p:nvPr>
        </p:nvPicPr>
        <p:blipFill>
          <a:blip r:embed="rId2"/>
          <a:stretch>
            <a:fillRect/>
          </a:stretch>
        </p:blipFill>
        <p:spPr>
          <a:xfrm>
            <a:off x="1981200" y="1066800"/>
            <a:ext cx="5170714" cy="4571999"/>
          </a:xfrm>
        </p:spPr>
      </p:pic>
    </p:spTree>
    <p:extLst>
      <p:ext uri="{BB962C8B-B14F-4D97-AF65-F5344CB8AC3E}">
        <p14:creationId xmlns:p14="http://schemas.microsoft.com/office/powerpoint/2010/main" xmlns="" val="15487842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600" b="1" dirty="0" err="1" smtClean="0">
                <a:latin typeface="Times New Roman" pitchFamily="18" charset="0"/>
                <a:cs typeface="Times New Roman" pitchFamily="18" charset="0"/>
              </a:rPr>
              <a:t>Arduino</a:t>
            </a:r>
            <a:r>
              <a:rPr lang="en-US" sz="3600" b="1" dirty="0" smtClean="0">
                <a:latin typeface="Times New Roman" pitchFamily="18" charset="0"/>
                <a:cs typeface="Times New Roman" pitchFamily="18" charset="0"/>
              </a:rPr>
              <a:t> IDE</a:t>
            </a:r>
            <a:endParaRPr lang="en-IN" sz="36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D0E09D94-7511-41DF-B50D-8BDA29751236}" type="datetime1">
              <a:rPr lang="en-US" smtClean="0"/>
              <a:pPr/>
              <a:t>3/16/2021</a:t>
            </a:fld>
            <a:endParaRPr lang="en-US"/>
          </a:p>
        </p:txBody>
      </p:sp>
      <p:sp>
        <p:nvSpPr>
          <p:cNvPr id="6" name="Content Placeholder 5"/>
          <p:cNvSpPr>
            <a:spLocks noGrp="1"/>
          </p:cNvSpPr>
          <p:nvPr>
            <p:ph sz="quarter" idx="1"/>
          </p:nvPr>
        </p:nvSpPr>
        <p:spPr/>
        <p:txBody>
          <a:bodyPr/>
          <a:lstStyle/>
          <a:p>
            <a:endParaRPr lang="en-US"/>
          </a:p>
        </p:txBody>
      </p:sp>
      <p:pic>
        <p:nvPicPr>
          <p:cNvPr id="84994" name="Picture 2" descr="Image result for arduino ide explanation"/>
          <p:cNvPicPr>
            <a:picLocks noChangeAspect="1" noChangeArrowheads="1"/>
          </p:cNvPicPr>
          <p:nvPr/>
        </p:nvPicPr>
        <p:blipFill>
          <a:blip r:embed="rId2"/>
          <a:srcRect/>
          <a:stretch>
            <a:fillRect/>
          </a:stretch>
        </p:blipFill>
        <p:spPr bwMode="auto">
          <a:xfrm>
            <a:off x="1066800" y="762000"/>
            <a:ext cx="6858000" cy="5143501"/>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411162"/>
          </a:xfrm>
        </p:spPr>
        <p:txBody>
          <a:bodyPr>
            <a:noAutofit/>
          </a:bodyPr>
          <a:lstStyle/>
          <a:p>
            <a:r>
              <a:rPr lang="en-US" sz="3600" b="1" dirty="0" err="1" smtClean="0">
                <a:latin typeface="Times New Roman" pitchFamily="18" charset="0"/>
                <a:cs typeface="Times New Roman" pitchFamily="18" charset="0"/>
              </a:rPr>
              <a:t>Arduino</a:t>
            </a:r>
            <a:r>
              <a:rPr lang="en-US" sz="3600" b="1" dirty="0" smtClean="0">
                <a:latin typeface="Times New Roman" pitchFamily="18" charset="0"/>
                <a:cs typeface="Times New Roman" pitchFamily="18" charset="0"/>
              </a:rPr>
              <a:t> IDE- Configuration</a:t>
            </a:r>
            <a:endParaRPr lang="en-IN" sz="3600" b="1"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1E307FD6-8714-4BEA-A333-C395A7D63BAD}" type="datetime1">
              <a:rPr lang="en-US" smtClean="0"/>
              <a:pPr/>
              <a:t>3/16/2021</a:t>
            </a:fld>
            <a:endParaRPr lang="en-US"/>
          </a:p>
        </p:txBody>
      </p:sp>
      <p:sp>
        <p:nvSpPr>
          <p:cNvPr id="9" name="Content Placeholder 8"/>
          <p:cNvSpPr>
            <a:spLocks noGrp="1"/>
          </p:cNvSpPr>
          <p:nvPr>
            <p:ph sz="quarter" idx="1"/>
          </p:nvPr>
        </p:nvSpPr>
        <p:spPr>
          <a:xfrm>
            <a:off x="228600" y="914400"/>
            <a:ext cx="8839200" cy="5638800"/>
          </a:xfrm>
        </p:spPr>
        <p:txBody>
          <a:bodyPr>
            <a:normAutofit/>
          </a:bodyPr>
          <a:lstStyle/>
          <a:p>
            <a:pPr marL="0" indent="0">
              <a:buNone/>
            </a:pPr>
            <a:endParaRPr lang="en-US" sz="2800" dirty="0"/>
          </a:p>
        </p:txBody>
      </p:sp>
      <p:pic>
        <p:nvPicPr>
          <p:cNvPr id="83969" name="Picture 1" descr="C:\Users\Jency\Pictures\Arduino Board.jpg"/>
          <p:cNvPicPr>
            <a:picLocks noChangeAspect="1" noChangeArrowheads="1"/>
          </p:cNvPicPr>
          <p:nvPr/>
        </p:nvPicPr>
        <p:blipFill>
          <a:blip r:embed="rId2"/>
          <a:srcRect/>
          <a:stretch>
            <a:fillRect/>
          </a:stretch>
        </p:blipFill>
        <p:spPr bwMode="auto">
          <a:xfrm>
            <a:off x="381000" y="990600"/>
            <a:ext cx="8305800" cy="5257801"/>
          </a:xfrm>
          <a:prstGeom prst="rect">
            <a:avLst/>
          </a:prstGeom>
          <a:noFill/>
        </p:spPr>
      </p:pic>
    </p:spTree>
    <p:extLst>
      <p:ext uri="{BB962C8B-B14F-4D97-AF65-F5344CB8AC3E}">
        <p14:creationId xmlns:p14="http://schemas.microsoft.com/office/powerpoint/2010/main" xmlns="" val="2486558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F70EFBD-02F2-4E9F-B00A-07CDBC7C71E5}" type="datetime1">
              <a:rPr lang="en-US" smtClean="0"/>
              <a:pPr/>
              <a:t>3/16/2021</a:t>
            </a:fld>
            <a:endParaRPr lang="en-US"/>
          </a:p>
        </p:txBody>
      </p:sp>
      <p:sp>
        <p:nvSpPr>
          <p:cNvPr id="9" name="Content Placeholder 8"/>
          <p:cNvSpPr>
            <a:spLocks noGrp="1"/>
          </p:cNvSpPr>
          <p:nvPr>
            <p:ph sz="quarter" idx="1"/>
          </p:nvPr>
        </p:nvSpPr>
        <p:spPr>
          <a:xfrm>
            <a:off x="304800" y="685800"/>
            <a:ext cx="8229600" cy="5821363"/>
          </a:xfrm>
        </p:spPr>
        <p:txBody>
          <a:bodyPr/>
          <a:lstStyle/>
          <a:p>
            <a:pPr>
              <a:buNone/>
            </a:pPr>
            <a:r>
              <a:rPr lang="en-US" sz="3000" dirty="0" smtClean="0"/>
              <a:t>Verify/Compile</a:t>
            </a:r>
          </a:p>
          <a:p>
            <a:pPr marL="0" indent="0">
              <a:buNone/>
            </a:pPr>
            <a:endParaRPr lang="en-US" dirty="0"/>
          </a:p>
          <a:p>
            <a:pPr>
              <a:buNone/>
            </a:pPr>
            <a:r>
              <a:rPr lang="en-US" sz="3000" dirty="0" smtClean="0"/>
              <a:t>Once it compiles, you must see the following messages in the </a:t>
            </a:r>
            <a:r>
              <a:rPr lang="en-US" sz="3000" b="1" u="sng" dirty="0" smtClean="0">
                <a:solidFill>
                  <a:srgbClr val="FF0000"/>
                </a:solidFill>
              </a:rPr>
              <a:t>Status bar</a:t>
            </a:r>
            <a:r>
              <a:rPr lang="en-US" sz="3000" dirty="0" smtClean="0">
                <a:solidFill>
                  <a:srgbClr val="FF0000"/>
                </a:solidFill>
              </a:rPr>
              <a:t> </a:t>
            </a:r>
            <a:r>
              <a:rPr lang="en-US" sz="3000" dirty="0" smtClean="0"/>
              <a:t>and the </a:t>
            </a:r>
            <a:r>
              <a:rPr lang="en-US" sz="3000" b="1" u="sng" dirty="0" smtClean="0">
                <a:solidFill>
                  <a:srgbClr val="FF0000"/>
                </a:solidFill>
              </a:rPr>
              <a:t>Program notification Area</a:t>
            </a:r>
          </a:p>
          <a:p>
            <a:pPr marL="0" indent="0">
              <a:buNone/>
            </a:pPr>
            <a:endParaRPr lang="en-US" dirty="0"/>
          </a:p>
        </p:txBody>
      </p:sp>
      <p:pic>
        <p:nvPicPr>
          <p:cNvPr id="82945" name="Picture 1" descr="C:\Users\Jency\Pictures\Compiling.jpg"/>
          <p:cNvPicPr>
            <a:picLocks noChangeAspect="1" noChangeArrowheads="1"/>
          </p:cNvPicPr>
          <p:nvPr/>
        </p:nvPicPr>
        <p:blipFill>
          <a:blip r:embed="rId2"/>
          <a:srcRect/>
          <a:stretch>
            <a:fillRect/>
          </a:stretch>
        </p:blipFill>
        <p:spPr bwMode="auto">
          <a:xfrm>
            <a:off x="1219200" y="3048000"/>
            <a:ext cx="6781800" cy="1752600"/>
          </a:xfrm>
          <a:prstGeom prst="rect">
            <a:avLst/>
          </a:prstGeom>
          <a:noFill/>
        </p:spPr>
      </p:pic>
    </p:spTree>
    <p:extLst>
      <p:ext uri="{BB962C8B-B14F-4D97-AF65-F5344CB8AC3E}">
        <p14:creationId xmlns:p14="http://schemas.microsoft.com/office/powerpoint/2010/main" xmlns="" val="23427378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8"/>
          <p:cNvSpPr txBox="1">
            <a:spLocks/>
          </p:cNvSpPr>
          <p:nvPr/>
        </p:nvSpPr>
        <p:spPr>
          <a:xfrm>
            <a:off x="591972" y="1752600"/>
            <a:ext cx="8229600" cy="42973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000" dirty="0" smtClean="0"/>
              <a:t>Once it upload, you must see the following messages in the </a:t>
            </a:r>
            <a:r>
              <a:rPr lang="en-US" sz="3000" b="1" u="sng" dirty="0" smtClean="0">
                <a:solidFill>
                  <a:srgbClr val="FF0000"/>
                </a:solidFill>
              </a:rPr>
              <a:t>Status bar</a:t>
            </a:r>
            <a:r>
              <a:rPr lang="en-US" sz="3000" dirty="0" smtClean="0">
                <a:solidFill>
                  <a:srgbClr val="FF0000"/>
                </a:solidFill>
              </a:rPr>
              <a:t> </a:t>
            </a:r>
            <a:r>
              <a:rPr lang="en-US" sz="3000" dirty="0" smtClean="0"/>
              <a:t>and the </a:t>
            </a:r>
            <a:r>
              <a:rPr lang="en-US" sz="3000" b="1" u="sng" dirty="0" smtClean="0">
                <a:solidFill>
                  <a:srgbClr val="FF0000"/>
                </a:solidFill>
              </a:rPr>
              <a:t>Program notification Area</a:t>
            </a:r>
            <a:endParaRPr lang="en-US" sz="3000" dirty="0" smtClean="0"/>
          </a:p>
          <a:p>
            <a:pPr>
              <a:buFont typeface="Arial" panose="020B0604020202020204" pitchFamily="34" charset="0"/>
              <a:buBlip>
                <a:blip r:embed="rId2"/>
              </a:buBlip>
            </a:pPr>
            <a:endParaRPr lang="en-US" sz="3000"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None/>
            </a:pPr>
            <a:endParaRPr lang="en-US" dirty="0" smtClean="0"/>
          </a:p>
          <a:p>
            <a:pPr>
              <a:buFont typeface="Arial" panose="020B0604020202020204" pitchFamily="34" charset="0"/>
              <a:buBlip>
                <a:blip r:embed="rId2"/>
              </a:buBlip>
            </a:pPr>
            <a:endParaRPr lang="en-US" dirty="0" smtClean="0"/>
          </a:p>
          <a:p>
            <a:pPr>
              <a:buNone/>
            </a:pPr>
            <a:r>
              <a:rPr lang="en-US" sz="3000" dirty="0" smtClean="0"/>
              <a:t>    </a:t>
            </a:r>
            <a:endParaRPr lang="en-US" sz="3000" b="1" u="sng" dirty="0" smtClean="0">
              <a:solidFill>
                <a:srgbClr val="FF0000"/>
              </a:solidFill>
            </a:endParaRPr>
          </a:p>
          <a:p>
            <a:pPr marL="0" indent="0">
              <a:buFont typeface="Arial" panose="020B0604020202020204" pitchFamily="34" charset="0"/>
              <a:buNone/>
            </a:pPr>
            <a:endParaRPr lang="en-US" dirty="0"/>
          </a:p>
        </p:txBody>
      </p:sp>
      <p:sp>
        <p:nvSpPr>
          <p:cNvPr id="9" name="Title 8"/>
          <p:cNvSpPr>
            <a:spLocks noGrp="1"/>
          </p:cNvSpPr>
          <p:nvPr>
            <p:ph type="title"/>
          </p:nvPr>
        </p:nvSpPr>
        <p:spPr/>
        <p:txBody>
          <a:bodyPr/>
          <a:lstStyle/>
          <a:p>
            <a:r>
              <a:rPr lang="en-US" dirty="0" smtClean="0"/>
              <a:t>Upload</a:t>
            </a:r>
            <a:endParaRPr lang="en-US" dirty="0"/>
          </a:p>
        </p:txBody>
      </p:sp>
      <p:sp>
        <p:nvSpPr>
          <p:cNvPr id="5" name="Date Placeholder 4"/>
          <p:cNvSpPr>
            <a:spLocks noGrp="1"/>
          </p:cNvSpPr>
          <p:nvPr>
            <p:ph type="dt" sz="half" idx="10"/>
          </p:nvPr>
        </p:nvSpPr>
        <p:spPr/>
        <p:txBody>
          <a:bodyPr/>
          <a:lstStyle/>
          <a:p>
            <a:fld id="{1DE6172C-16B7-43CD-ABC0-F65078E4C67C}" type="datetime1">
              <a:rPr lang="en-US" smtClean="0"/>
              <a:pPr/>
              <a:t>3/16/2021</a:t>
            </a:fld>
            <a:endParaRPr lang="en-US"/>
          </a:p>
        </p:txBody>
      </p:sp>
      <p:pic>
        <p:nvPicPr>
          <p:cNvPr id="8" name="Picture 3"/>
          <p:cNvPicPr>
            <a:picLocks noGrp="1" noChangeAspect="1" noChangeArrowheads="1"/>
          </p:cNvPicPr>
          <p:nvPr>
            <p:ph sz="quarter" idx="1"/>
          </p:nvPr>
        </p:nvPicPr>
        <p:blipFill>
          <a:blip r:embed="rId3">
            <a:extLst>
              <a:ext uri="{28A0092B-C50C-407E-A947-70E740481C1C}">
                <a14:useLocalDpi xmlns:a14="http://schemas.microsoft.com/office/drawing/2010/main" xmlns="" val="0"/>
              </a:ext>
            </a:extLst>
          </a:blip>
          <a:stretch>
            <a:fillRect/>
          </a:stretch>
        </p:blipFill>
        <p:spPr bwMode="auto">
          <a:xfrm>
            <a:off x="1219200" y="3390900"/>
            <a:ext cx="7162800" cy="148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49225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US" sz="2800" dirty="0" err="1" smtClean="0">
                <a:latin typeface="Arial" charset="0"/>
                <a:ea typeface="+mn-ea"/>
                <a:cs typeface="+mn-cs"/>
              </a:rPr>
              <a:t>Arduino</a:t>
            </a:r>
            <a:r>
              <a:rPr lang="en-US" sz="2800" dirty="0" smtClean="0">
                <a:latin typeface="Arial" charset="0"/>
                <a:ea typeface="+mn-ea"/>
                <a:cs typeface="+mn-cs"/>
              </a:rPr>
              <a:t> Program Development</a:t>
            </a:r>
            <a:endParaRPr lang="en-IN" sz="2800" dirty="0">
              <a:latin typeface="Arial" charset="0"/>
              <a:ea typeface="+mn-ea"/>
              <a:cs typeface="+mn-cs"/>
            </a:endParaRPr>
          </a:p>
        </p:txBody>
      </p:sp>
      <p:sp>
        <p:nvSpPr>
          <p:cNvPr id="4" name="Date Placeholder 3"/>
          <p:cNvSpPr>
            <a:spLocks noGrp="1"/>
          </p:cNvSpPr>
          <p:nvPr>
            <p:ph type="dt" sz="half" idx="10"/>
          </p:nvPr>
        </p:nvSpPr>
        <p:spPr/>
        <p:txBody>
          <a:bodyPr/>
          <a:lstStyle/>
          <a:p>
            <a:fld id="{F32C1DA4-C56E-4D45-A387-D94335864942}" type="datetime1">
              <a:rPr lang="en-US" smtClean="0"/>
              <a:pPr/>
              <a:t>3/16/2021</a:t>
            </a:fld>
            <a:endParaRPr lang="en-US"/>
          </a:p>
        </p:txBody>
      </p:sp>
      <p:sp>
        <p:nvSpPr>
          <p:cNvPr id="3" name="Content Placeholder 2"/>
          <p:cNvSpPr>
            <a:spLocks noGrp="1"/>
          </p:cNvSpPr>
          <p:nvPr>
            <p:ph sz="quarter" idx="1"/>
          </p:nvPr>
        </p:nvSpPr>
        <p:spPr>
          <a:xfrm>
            <a:off x="457200" y="762000"/>
            <a:ext cx="8229600" cy="5867400"/>
          </a:xfrm>
        </p:spPr>
        <p:txBody>
          <a:bodyPr>
            <a:noAutofit/>
          </a:bodyPr>
          <a:lstStyle/>
          <a:p>
            <a:pPr>
              <a:lnSpc>
                <a:spcPct val="150000"/>
              </a:lnSpc>
            </a:pPr>
            <a:r>
              <a:rPr lang="en-US" sz="2400" dirty="0" smtClean="0">
                <a:latin typeface="Arial" charset="0"/>
              </a:rPr>
              <a:t>Based on C++ - </a:t>
            </a:r>
            <a:r>
              <a:rPr lang="en-US" sz="2400" dirty="0" err="1" smtClean="0">
                <a:latin typeface="Arial" charset="0"/>
              </a:rPr>
              <a:t>Arduino</a:t>
            </a:r>
            <a:r>
              <a:rPr lang="en-US" sz="2400" dirty="0" smtClean="0">
                <a:latin typeface="Arial" charset="0"/>
              </a:rPr>
              <a:t> C is a greatly simplified version of C++.</a:t>
            </a:r>
          </a:p>
          <a:p>
            <a:pPr>
              <a:lnSpc>
                <a:spcPct val="150000"/>
              </a:lnSpc>
            </a:pPr>
            <a:r>
              <a:rPr lang="en-US" sz="2400" dirty="0" smtClean="0">
                <a:latin typeface="Arial" charset="0"/>
              </a:rPr>
              <a:t>A handful of new commands.</a:t>
            </a:r>
          </a:p>
          <a:p>
            <a:pPr>
              <a:lnSpc>
                <a:spcPct val="150000"/>
              </a:lnSpc>
            </a:pPr>
            <a:r>
              <a:rPr lang="en-US" sz="2400" dirty="0" smtClean="0">
                <a:latin typeface="Arial" charset="0"/>
              </a:rPr>
              <a:t>Programs are called 'sketches‘ with .</a:t>
            </a:r>
            <a:r>
              <a:rPr lang="en-US" sz="2400" dirty="0" err="1" smtClean="0">
                <a:latin typeface="Arial" charset="0"/>
              </a:rPr>
              <a:t>ino</a:t>
            </a:r>
            <a:r>
              <a:rPr lang="en-US" sz="2400" dirty="0" smtClean="0">
                <a:latin typeface="Arial" charset="0"/>
              </a:rPr>
              <a:t> extension.</a:t>
            </a:r>
          </a:p>
          <a:p>
            <a:r>
              <a:rPr lang="en-US" sz="2400" dirty="0" smtClean="0">
                <a:latin typeface="Arial" charset="0"/>
              </a:rPr>
              <a:t>Sketches need two functions:</a:t>
            </a:r>
          </a:p>
          <a:p>
            <a:pPr lvl="1"/>
            <a:r>
              <a:rPr lang="en-US" sz="2400" dirty="0" smtClean="0">
                <a:latin typeface="Arial" charset="0"/>
              </a:rPr>
              <a:t>void setup( )</a:t>
            </a:r>
          </a:p>
          <a:p>
            <a:pPr lvl="1"/>
            <a:r>
              <a:rPr lang="en-US" sz="2400" dirty="0" smtClean="0">
                <a:latin typeface="Arial" charset="0"/>
              </a:rPr>
              <a:t>void loop( )</a:t>
            </a:r>
          </a:p>
          <a:p>
            <a:pPr>
              <a:lnSpc>
                <a:spcPct val="150000"/>
              </a:lnSpc>
            </a:pPr>
            <a:r>
              <a:rPr lang="en-US" sz="2400" dirty="0" smtClean="0">
                <a:latin typeface="Arial" charset="0"/>
              </a:rPr>
              <a:t>setup( ) runs first and once.</a:t>
            </a:r>
          </a:p>
          <a:p>
            <a:pPr>
              <a:lnSpc>
                <a:spcPct val="150000"/>
              </a:lnSpc>
            </a:pPr>
            <a:r>
              <a:rPr lang="en-US" sz="2400" dirty="0" smtClean="0">
                <a:latin typeface="Arial" charset="0"/>
              </a:rPr>
              <a:t>loop( ) runs over and over, until power is lost or a new sketch is loaded.</a:t>
            </a:r>
          </a:p>
          <a:p>
            <a:endParaRPr lang="en-IN" sz="24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600" dirty="0" err="1" smtClean="0">
                <a:latin typeface="Times New Roman" pitchFamily="18" charset="0"/>
                <a:cs typeface="Times New Roman" pitchFamily="18" charset="0"/>
              </a:rPr>
              <a:t>Arduino</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Bootloader</a:t>
            </a:r>
            <a:endParaRPr lang="en-IN" sz="3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D05703B2-7541-45E0-9275-415ADE9A8A96}" type="datetime1">
              <a:rPr lang="en-US" smtClean="0"/>
              <a:pPr/>
              <a:t>3/16/2021</a:t>
            </a:fld>
            <a:endParaRPr lang="en-US"/>
          </a:p>
        </p:txBody>
      </p:sp>
      <p:sp>
        <p:nvSpPr>
          <p:cNvPr id="3" name="Content Placeholder 2"/>
          <p:cNvSpPr>
            <a:spLocks noGrp="1"/>
          </p:cNvSpPr>
          <p:nvPr>
            <p:ph sz="quarter" idx="1"/>
          </p:nvPr>
        </p:nvSpPr>
        <p:spPr>
          <a:xfrm>
            <a:off x="457200" y="1143000"/>
            <a:ext cx="8229600" cy="4983163"/>
          </a:xfrm>
        </p:spPr>
        <p:txBody>
          <a:bodyPr/>
          <a:lstStyle/>
          <a:p>
            <a:pPr>
              <a:buNone/>
            </a:pPr>
            <a:r>
              <a:rPr lang="en-US" dirty="0" smtClean="0"/>
              <a:t>Like OS – Starts Execution</a:t>
            </a:r>
          </a:p>
          <a:p>
            <a:pPr>
              <a:buNone/>
            </a:pPr>
            <a:r>
              <a:rPr lang="en-US" dirty="0" smtClean="0"/>
              <a:t>Void main()</a:t>
            </a:r>
          </a:p>
          <a:p>
            <a:pPr>
              <a:buNone/>
            </a:pPr>
            <a:r>
              <a:rPr lang="en-US" dirty="0" smtClean="0"/>
              <a:t>{</a:t>
            </a:r>
          </a:p>
          <a:p>
            <a:pPr>
              <a:buNone/>
            </a:pPr>
            <a:r>
              <a:rPr lang="en-US" dirty="0" smtClean="0"/>
              <a:t>	setup();</a:t>
            </a:r>
          </a:p>
          <a:p>
            <a:pPr>
              <a:buNone/>
            </a:pPr>
            <a:r>
              <a:rPr lang="en-US" dirty="0" smtClean="0"/>
              <a:t>	while(1)</a:t>
            </a:r>
          </a:p>
          <a:p>
            <a:pPr>
              <a:buNone/>
            </a:pPr>
            <a:r>
              <a:rPr lang="en-US" dirty="0" smtClean="0"/>
              <a:t>		loop();</a:t>
            </a:r>
          </a:p>
          <a:p>
            <a:pPr>
              <a:buNone/>
            </a:pPr>
            <a:r>
              <a:rPr lang="en-US" dirty="0" smtClean="0"/>
              <a:t>}</a:t>
            </a:r>
            <a:endParaRPr lang="en-IN"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600" b="1" dirty="0" err="1" smtClean="0">
                <a:latin typeface="Times New Roman" pitchFamily="18" charset="0"/>
                <a:ea typeface="+mn-ea"/>
                <a:cs typeface="Times New Roman" pitchFamily="18" charset="0"/>
              </a:rPr>
              <a:t>Arduino</a:t>
            </a:r>
            <a:r>
              <a:rPr lang="en-US" sz="3600" b="1" dirty="0" smtClean="0">
                <a:latin typeface="Times New Roman" pitchFamily="18" charset="0"/>
                <a:ea typeface="+mn-ea"/>
                <a:cs typeface="Times New Roman" pitchFamily="18" charset="0"/>
              </a:rPr>
              <a:t> C Specific Functions</a:t>
            </a:r>
            <a:endParaRPr lang="en-IN" sz="3600" b="1" dirty="0">
              <a:latin typeface="Times New Roman" pitchFamily="18" charset="0"/>
              <a:ea typeface="+mn-ea"/>
              <a:cs typeface="Times New Roman" pitchFamily="18" charset="0"/>
            </a:endParaRPr>
          </a:p>
        </p:txBody>
      </p:sp>
      <p:sp>
        <p:nvSpPr>
          <p:cNvPr id="4" name="Date Placeholder 3"/>
          <p:cNvSpPr>
            <a:spLocks noGrp="1"/>
          </p:cNvSpPr>
          <p:nvPr>
            <p:ph type="dt" sz="half" idx="10"/>
          </p:nvPr>
        </p:nvSpPr>
        <p:spPr/>
        <p:txBody>
          <a:bodyPr/>
          <a:lstStyle/>
          <a:p>
            <a:fld id="{CEE95AD4-871C-4294-B4FC-2F52CF47F318}" type="datetime1">
              <a:rPr lang="en-US" smtClean="0"/>
              <a:pPr/>
              <a:t>3/16/2021</a:t>
            </a:fld>
            <a:endParaRPr lang="en-US"/>
          </a:p>
        </p:txBody>
      </p:sp>
      <p:sp>
        <p:nvSpPr>
          <p:cNvPr id="3" name="Content Placeholder 2"/>
          <p:cNvSpPr>
            <a:spLocks noGrp="1"/>
          </p:cNvSpPr>
          <p:nvPr>
            <p:ph sz="quarter" idx="1"/>
          </p:nvPr>
        </p:nvSpPr>
        <p:spPr>
          <a:xfrm>
            <a:off x="457200" y="1219200"/>
            <a:ext cx="8229600" cy="4525963"/>
          </a:xfrm>
        </p:spPr>
        <p:txBody>
          <a:bodyPr>
            <a:normAutofit/>
          </a:bodyPr>
          <a:lstStyle/>
          <a:p>
            <a:pPr>
              <a:buNone/>
            </a:pPr>
            <a:r>
              <a:rPr lang="en-US" dirty="0" err="1" smtClean="0">
                <a:latin typeface="Times New Roman" pitchFamily="18" charset="0"/>
                <a:cs typeface="Times New Roman" pitchFamily="18" charset="0"/>
              </a:rPr>
              <a:t>pinMode</a:t>
            </a:r>
            <a:r>
              <a:rPr lang="en-US" dirty="0" smtClean="0">
                <a:latin typeface="Times New Roman" pitchFamily="18" charset="0"/>
                <a:cs typeface="Times New Roman" pitchFamily="18" charset="0"/>
              </a:rPr>
              <a:t>(pin, mode) -</a:t>
            </a:r>
            <a:r>
              <a:rPr lang="en-US" sz="3200" dirty="0" smtClean="0">
                <a:latin typeface="Times New Roman" pitchFamily="18" charset="0"/>
                <a:cs typeface="Times New Roman" pitchFamily="18" charset="0"/>
              </a:rPr>
              <a:t>Designates the specified pin for input or output</a:t>
            </a:r>
          </a:p>
          <a:p>
            <a:pPr>
              <a:buNone/>
            </a:pPr>
            <a:r>
              <a:rPr lang="en-US" dirty="0" err="1" smtClean="0">
                <a:latin typeface="Times New Roman" pitchFamily="18" charset="0"/>
                <a:cs typeface="Times New Roman" pitchFamily="18" charset="0"/>
              </a:rPr>
              <a:t>digitalWrite</a:t>
            </a:r>
            <a:r>
              <a:rPr lang="en-US" dirty="0" smtClean="0">
                <a:latin typeface="Times New Roman" pitchFamily="18" charset="0"/>
                <a:cs typeface="Times New Roman" pitchFamily="18" charset="0"/>
              </a:rPr>
              <a:t>(pin, value)- </a:t>
            </a:r>
            <a:r>
              <a:rPr lang="en-US" sz="3200" dirty="0" smtClean="0">
                <a:latin typeface="Times New Roman" pitchFamily="18" charset="0"/>
                <a:cs typeface="Times New Roman" pitchFamily="18" charset="0"/>
              </a:rPr>
              <a:t>Sends a voltage level to the designated pin</a:t>
            </a:r>
          </a:p>
          <a:p>
            <a:pPr>
              <a:buNone/>
            </a:pPr>
            <a:r>
              <a:rPr lang="en-US" dirty="0" err="1" smtClean="0">
                <a:latin typeface="Times New Roman" pitchFamily="18" charset="0"/>
                <a:cs typeface="Times New Roman" pitchFamily="18" charset="0"/>
              </a:rPr>
              <a:t>digitalRead</a:t>
            </a:r>
            <a:r>
              <a:rPr lang="en-US" dirty="0" smtClean="0">
                <a:latin typeface="Times New Roman" pitchFamily="18" charset="0"/>
                <a:cs typeface="Times New Roman" pitchFamily="18" charset="0"/>
              </a:rPr>
              <a:t>(pin) -</a:t>
            </a:r>
            <a:r>
              <a:rPr lang="en-US" sz="3200" dirty="0" smtClean="0">
                <a:latin typeface="Times New Roman" pitchFamily="18" charset="0"/>
                <a:cs typeface="Times New Roman" pitchFamily="18" charset="0"/>
              </a:rPr>
              <a:t>Reads the current voltage level from the designated pin</a:t>
            </a:r>
          </a:p>
          <a:p>
            <a:pPr>
              <a:buNone/>
            </a:pPr>
            <a:r>
              <a:rPr lang="en-US" dirty="0" smtClean="0">
                <a:latin typeface="Times New Roman" pitchFamily="18" charset="0"/>
                <a:cs typeface="Times New Roman" pitchFamily="18" charset="0"/>
              </a:rPr>
              <a:t>analog versions of above</a:t>
            </a:r>
          </a:p>
          <a:p>
            <a:pPr marL="342900" lvl="1" indent="-342900">
              <a:buNone/>
            </a:pPr>
            <a:r>
              <a:rPr lang="en-US" sz="3200" dirty="0" err="1" smtClean="0">
                <a:latin typeface="Times New Roman" pitchFamily="18" charset="0"/>
                <a:cs typeface="Times New Roman" pitchFamily="18" charset="0"/>
              </a:rPr>
              <a:t>analogRead's</a:t>
            </a:r>
            <a:r>
              <a:rPr lang="en-US" sz="3200" dirty="0" smtClean="0">
                <a:latin typeface="Times New Roman" pitchFamily="18" charset="0"/>
                <a:cs typeface="Times New Roman" pitchFamily="18" charset="0"/>
              </a:rPr>
              <a:t> range is 0 to 1023</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4000" b="1" dirty="0" smtClean="0">
                <a:latin typeface="Times New Roman" pitchFamily="18" charset="0"/>
                <a:cs typeface="Times New Roman" pitchFamily="18" charset="0"/>
              </a:rPr>
              <a:t>Serial Commands</a:t>
            </a:r>
            <a:endParaRPr lang="en-IN" dirty="0"/>
          </a:p>
        </p:txBody>
      </p:sp>
      <p:sp>
        <p:nvSpPr>
          <p:cNvPr id="5" name="Date Placeholder 4"/>
          <p:cNvSpPr>
            <a:spLocks noGrp="1"/>
          </p:cNvSpPr>
          <p:nvPr>
            <p:ph type="dt" sz="half" idx="10"/>
          </p:nvPr>
        </p:nvSpPr>
        <p:spPr/>
        <p:txBody>
          <a:bodyPr/>
          <a:lstStyle/>
          <a:p>
            <a:fld id="{62295913-08EE-429D-93C3-4525AAE81C43}" type="datetime1">
              <a:rPr lang="en-US" smtClean="0"/>
              <a:pPr/>
              <a:t>3/16/2021</a:t>
            </a:fld>
            <a:endParaRPr lang="en-US"/>
          </a:p>
        </p:txBody>
      </p:sp>
      <p:sp>
        <p:nvSpPr>
          <p:cNvPr id="4" name="Content Placeholder 3"/>
          <p:cNvSpPr txBox="1">
            <a:spLocks noGrp="1"/>
          </p:cNvSpPr>
          <p:nvPr>
            <p:ph sz="quarter" idx="1"/>
          </p:nvPr>
        </p:nvSpPr>
        <p:spPr>
          <a:prstGeom prst="rect">
            <a:avLst/>
          </a:prstGeom>
          <a:noFill/>
        </p:spPr>
        <p:txBody>
          <a:bodyPr>
            <a:spAutoFit/>
          </a:bodyPr>
          <a:lstStyle/>
          <a:p>
            <a:pPr marL="457200" indent="-457200">
              <a:buFont typeface="Arial" pitchFamily="34" charset="0"/>
              <a:buChar char="•"/>
              <a:defRPr/>
            </a:pPr>
            <a:r>
              <a:rPr lang="en-US" sz="3200" dirty="0" err="1">
                <a:latin typeface="Arial" charset="0"/>
              </a:rPr>
              <a:t>Serial.begin</a:t>
            </a:r>
            <a:r>
              <a:rPr lang="en-US" sz="3200" dirty="0">
                <a:latin typeface="Arial" charset="0"/>
              </a:rPr>
              <a:t>() </a:t>
            </a:r>
          </a:p>
          <a:p>
            <a:pPr>
              <a:defRPr/>
            </a:pPr>
            <a:r>
              <a:rPr lang="en-US" sz="3200" dirty="0">
                <a:latin typeface="Arial" charset="0"/>
              </a:rPr>
              <a:t>     - e.g., </a:t>
            </a:r>
            <a:r>
              <a:rPr lang="en-US" sz="3200" dirty="0" err="1">
                <a:latin typeface="Arial" charset="0"/>
              </a:rPr>
              <a:t>Serial.begin</a:t>
            </a:r>
            <a:r>
              <a:rPr lang="en-US" sz="3200" dirty="0">
                <a:latin typeface="Arial" charset="0"/>
              </a:rPr>
              <a:t>(9600)</a:t>
            </a:r>
          </a:p>
          <a:p>
            <a:pPr marL="457200" indent="-457200">
              <a:buFont typeface="Arial" pitchFamily="34" charset="0"/>
              <a:buChar char="•"/>
              <a:defRPr/>
            </a:pPr>
            <a:r>
              <a:rPr lang="en-US" sz="3200" dirty="0" err="1">
                <a:latin typeface="Arial" charset="0"/>
              </a:rPr>
              <a:t>Serial.print</a:t>
            </a:r>
            <a:r>
              <a:rPr lang="en-US" sz="3200" dirty="0">
                <a:latin typeface="Arial" charset="0"/>
              </a:rPr>
              <a:t>() or </a:t>
            </a:r>
            <a:r>
              <a:rPr lang="en-US" sz="3200" dirty="0" err="1">
                <a:latin typeface="Arial" charset="0"/>
              </a:rPr>
              <a:t>Serial.println</a:t>
            </a:r>
            <a:r>
              <a:rPr lang="en-US" sz="3200" dirty="0">
                <a:latin typeface="Arial" charset="0"/>
              </a:rPr>
              <a:t>()</a:t>
            </a:r>
          </a:p>
          <a:p>
            <a:pPr>
              <a:defRPr/>
            </a:pPr>
            <a:r>
              <a:rPr lang="en-US" sz="3200" dirty="0">
                <a:latin typeface="Arial" charset="0"/>
              </a:rPr>
              <a:t>     - e.g., </a:t>
            </a:r>
            <a:r>
              <a:rPr lang="en-US" sz="3200" dirty="0" err="1">
                <a:latin typeface="Arial" charset="0"/>
              </a:rPr>
              <a:t>Serial.print</a:t>
            </a:r>
            <a:r>
              <a:rPr lang="en-US" sz="3200" dirty="0">
                <a:latin typeface="Arial" charset="0"/>
              </a:rPr>
              <a:t>(value)</a:t>
            </a:r>
          </a:p>
          <a:p>
            <a:pPr marL="457200" indent="-457200">
              <a:buFont typeface="Arial" pitchFamily="34" charset="0"/>
              <a:buChar char="•"/>
              <a:defRPr/>
            </a:pPr>
            <a:r>
              <a:rPr lang="en-US" sz="3200" dirty="0" err="1">
                <a:latin typeface="Arial" charset="0"/>
              </a:rPr>
              <a:t>Serial.read</a:t>
            </a:r>
            <a:r>
              <a:rPr lang="en-US" sz="3200" dirty="0">
                <a:latin typeface="Arial" charset="0"/>
              </a:rPr>
              <a:t>()</a:t>
            </a:r>
          </a:p>
          <a:p>
            <a:pPr marL="457200" indent="-457200">
              <a:buFont typeface="Arial" pitchFamily="34" charset="0"/>
              <a:buChar char="•"/>
              <a:defRPr/>
            </a:pPr>
            <a:r>
              <a:rPr lang="en-US" sz="3200" dirty="0" err="1">
                <a:latin typeface="Arial" charset="0"/>
              </a:rPr>
              <a:t>Serial.available</a:t>
            </a:r>
            <a:r>
              <a:rPr lang="en-US" sz="3200" dirty="0">
                <a:latin typeface="Arial" charset="0"/>
              </a:rPr>
              <a:t>()</a:t>
            </a:r>
          </a:p>
          <a:p>
            <a:pPr marL="457200" indent="-457200">
              <a:buFont typeface="Arial" pitchFamily="34" charset="0"/>
              <a:buChar char="•"/>
              <a:defRPr/>
            </a:pPr>
            <a:r>
              <a:rPr lang="en-US" sz="3200" dirty="0" err="1">
                <a:latin typeface="Arial" charset="0"/>
              </a:rPr>
              <a:t>Serial.write</a:t>
            </a:r>
            <a:r>
              <a:rPr lang="en-US" sz="3200" dirty="0">
                <a:latin typeface="Arial" charset="0"/>
              </a:rPr>
              <a:t>()</a:t>
            </a:r>
          </a:p>
          <a:p>
            <a:pPr marL="457200" indent="-457200">
              <a:buFont typeface="Arial" pitchFamily="34" charset="0"/>
              <a:buChar char="•"/>
              <a:defRPr/>
            </a:pPr>
            <a:r>
              <a:rPr lang="en-US" sz="3200" dirty="0" err="1">
                <a:latin typeface="Arial" charset="0"/>
              </a:rPr>
              <a:t>Serial.parseInt</a:t>
            </a:r>
            <a:r>
              <a:rPr lang="en-US" sz="3200" dirty="0">
                <a:latin typeface="Arial" charset="0"/>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IoT</a:t>
            </a:r>
            <a:r>
              <a:rPr lang="en-US" dirty="0" smtClean="0"/>
              <a:t>?</a:t>
            </a:r>
            <a:endParaRPr lang="en-US" dirty="0"/>
          </a:p>
        </p:txBody>
      </p:sp>
      <p:sp>
        <p:nvSpPr>
          <p:cNvPr id="4" name="Date Placeholder 3"/>
          <p:cNvSpPr>
            <a:spLocks noGrp="1"/>
          </p:cNvSpPr>
          <p:nvPr>
            <p:ph type="dt" sz="half" idx="10"/>
          </p:nvPr>
        </p:nvSpPr>
        <p:spPr/>
        <p:txBody>
          <a:bodyPr/>
          <a:lstStyle/>
          <a:p>
            <a:fld id="{858EDECB-DB28-4C40-8CFD-260708992998}" type="datetime1">
              <a:rPr lang="en-US" smtClean="0"/>
              <a:pPr/>
              <a:t>3/16/2021</a:t>
            </a:fld>
            <a:endParaRPr lang="en-US"/>
          </a:p>
        </p:txBody>
      </p:sp>
      <p:sp>
        <p:nvSpPr>
          <p:cNvPr id="3" name="Content Placeholder 2"/>
          <p:cNvSpPr>
            <a:spLocks noGrp="1"/>
          </p:cNvSpPr>
          <p:nvPr>
            <p:ph sz="quarter" idx="1"/>
          </p:nvPr>
        </p:nvSpPr>
        <p:spPr/>
        <p:txBody>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Network of physical objects</a:t>
            </a:r>
          </a:p>
          <a:p>
            <a:pPr lvl="1"/>
            <a:r>
              <a:rPr lang="en-US" dirty="0" smtClean="0">
                <a:latin typeface="Baskerville Old Face" panose="02020602080505020303" pitchFamily="18" charset="0"/>
              </a:rPr>
              <a:t>devices, vehicles, buildings and other items embedded with electronics, software, sensors, and network connectivity</a:t>
            </a:r>
          </a:p>
          <a:p>
            <a:r>
              <a:rPr lang="en-US" dirty="0" smtClean="0">
                <a:latin typeface="Baskerville Old Face" panose="02020602080505020303" pitchFamily="18" charset="0"/>
              </a:rPr>
              <a:t>Enables these objects to collect and exchange data.</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itchFamily="18" charset="0"/>
                <a:ea typeface="Verdana" panose="020B0604030504040204" pitchFamily="34" charset="0"/>
                <a:cs typeface="Times New Roman" pitchFamily="18" charset="0"/>
              </a:rPr>
              <a:t>What Do We Need?</a:t>
            </a:r>
            <a:endParaRPr lang="en-US" sz="3600" b="1" dirty="0">
              <a:latin typeface="Times New Roman" pitchFamily="18" charset="0"/>
              <a:ea typeface="Verdana" panose="020B0604030504040204" pitchFamily="34" charset="0"/>
              <a:cs typeface="Times New Roman" pitchFamily="18" charset="0"/>
            </a:endParaRPr>
          </a:p>
        </p:txBody>
      </p:sp>
      <p:sp>
        <p:nvSpPr>
          <p:cNvPr id="10" name="Date Placeholder 9"/>
          <p:cNvSpPr>
            <a:spLocks noGrp="1"/>
          </p:cNvSpPr>
          <p:nvPr>
            <p:ph type="dt" sz="half" idx="10"/>
          </p:nvPr>
        </p:nvSpPr>
        <p:spPr/>
        <p:txBody>
          <a:bodyPr/>
          <a:lstStyle/>
          <a:p>
            <a:fld id="{C095D10A-CD3A-4C3A-951E-4B9C5AA9110B}" type="datetime1">
              <a:rPr lang="en-US" smtClean="0"/>
              <a:pPr/>
              <a:t>3/16/2021</a:t>
            </a:fld>
            <a:endParaRPr lang="en-US"/>
          </a:p>
        </p:txBody>
      </p:sp>
      <p:sp>
        <p:nvSpPr>
          <p:cNvPr id="7" name="AutoShape 2" descr="data:image/jpeg;base64,/9j/4AAQSkZJRgABAQAAAQABAAD/2wCEAAkGBxQSEBUUExQVExQXFRUUFhgVFBQXHBcVFxUWFhYZGhgYHSggGBolHBgUITEhJiktLi4uFx8zODMsNygtLisBCgoKDg0OGxAQGiwmHyYuLiwsNC4sLyssLCwyNCwvLCwsLywsLCwsLCwtLDcsLCwsLSwsLCwsLCwsLCwsLDcsLP/AABEIAMIBAwMBIgACEQEDEQH/xAAcAAEAAQUBAQAAAAAAAAAAAAAABgIDBAUHCAH/xABCEAACAQIDBAgCBwcDAwUAAAABAgADEQQSIQUxQVEGEyIyYXGBkQehFEJScoKx8AgjYpKiwdEzY+FDo/EkU4OTsv/EABoBAQACAwEAAAAAAAAAAAAAAAABAwIEBQb/xAAvEQACAQIFAgUEAQUBAAAAAAAAAQIDEQQSITFBBWETMlFxkSLB4fBCBlKBodGx/9oADAMBAAIRAxEAPwDuMREAREQBERAEREAREQBERAEREASJ/ETpouy6FN+r616j5ETNl0Au7E2OgFh5sJLJ5/8AjxtA1tp0sOuvU0gLf7lY5mH8q0j6wlcEu2V8bcI9hXpVaJ5qVqKPM6H5SZbK6bYDEW6vFUrngzdWfZ7Xnlavg6id5GHjbT3GksBuUlxcXZohNSV0z2erAi4NxzE+zyHszpDicOb0a9Wn912A9RfWTDZXxi2hSsKhp1x/GgB90sT6yCT0ZE5Jsr440G0r4d6fM02D/wBJtb3kx2V8RdnV+7iVQ8ql0t6ns/OASqJaw+JSouZGV15qwYe4l2AIiIAiIgCIiAIiIAiIgCIiAIiIAiIgCIiAIiIAiIgCIiAJ5cxOM+mbWxOI3qalRlP8APV0v6APaehene1fouzcVWBsy0WCH/ccZKf9bLPPfQvB2pM/2mCj7qD/ACW9ptYKGetHtqaXUKvhYeT9dPn8G2CTHr7Npv3qak87WPuNZtOqjq56KUFJWaueTjXlF3i7Ear9GaZ7rMnsw+evzmur9Gqo7pV/XKfY6fOTU05Sac1Z4CjLi3sbtPquIhzf3/bnOcRgKid+mw8bXHuNJjAzppSYeJ2bSfvU1J5219xrNOfS/wCyXz+/Y6FLrSfnj8fv3IdsvaNam4NOu1I/aDEbh5yU7K+K+0aNr1RVXlVUN7se185hYjozTPdLJ65h89fnNZX6OVB3Srj1U+x0+c1J4GtHi/sb9PqOHn/K3vp+DqGyvjpuGIwo8WpOR7K1/wA5MNl/FfZtawNVqLHhVQj+pbr7mebq2BqJ3kYelx7jSY4M1ZRcXZo3IyUldO57H2ftSjXF6NanVHOm6t+RmXPGNKuykFWKkbiDa0lWy/iTtGh3cQzDk9n/AP1cD2kEnqSJwrZfxyrLpXw6VPFCUP8AcfKS/Zfxl2fUsKnW0D/EuYe66/KAdGiajZnSfB4i3U4mk5PAOA38psflNvAEREAREQBERAEREAREQBERAEREAREQDlf7Qe1OrwNGgDY1q2Zhzp0hmP8AWaUh+w8H1eGpJaxCgn7zdpvmTLvxlxX0rbVLDDVaSU0YcmqHran/AG+r9psMs6/S4ayn/g851+vZQp/5+y+5ZyT5kl/LPhWdg81mMcrKCsySstssgzUjHKyhlmQRLbCCxSMdlllkmWwlphILYyMN1mFiMEj95FJ5219982jrLDpIlFSVmjZp1XF3TNDW2FTPdLL63Hz1+cwa2wqg7pVvdT+vWSZllszUngaMuLex0KePrR5v7kPrYOoneRh6XHuNJj3k5AHGWq2GSpvRT4kD85pz6b/ZL5N+l1K/mXwQ4VD+gB8xqZ074I7cxL7SWj1jtS6l86lyVCqGIYJuDZjSFxrv5znW1aSJVZU3C3E77XO/znWP2ctl3bFYojcFoIfP95UHsKM5ko5ZOL4OnGWZJnb4iJiSIiIAiIgCIiAIiIAiIgCIiAJ8Jn2Rv4j7V+i7KxVUGzdUaaEbw9W1NCPIsD6QDhOxcT9N2tisWdVL1HUngHbJSH/1gj0kxyyMfDzCZcMz/bfT7qDKPnnkuSiTwnosDDJQV+dTw3WKrq4uSXGnxv8A7uWcsZJsqOAvMpdm+EvdaKNOGEqyV7GganLTJN9W2dNbiMORMo1FLYxnRqU/MjXmneWnQiTLYGws1mYXBW/69pY6TbJFNQQNSco8T+rzzi/qByxfhQheF7X59/S32PXL+naccH4k6lqmXNZrT1y+t+Pfgh5EtsJkVqZUkHQywZ6SMlJJrZnmbNOzLTCWnEvmWnEyLYsxKglltJlVBMZxMWbMGW5UKgG/cPlKGmDtatlot4jL76fleV1JKMXJ8GzRi5TUVyRrE1cxZuLEn3M9OfB3ZX0fY+H+1VBxDePWG6f9sUx6TzTs3AtiMRSoL3qtRKY8C7BAfQm/pPY+GoLTRUUWVVCqOQUWA9hPMN31PUFyIiQBERAEREAREQBERAEREAREQBOR/tE7VyYTD4cHWpVaq33KS2sfxVEP4Z1ycC+JdX6b0jo4carS6mmRw0viKv8ASQPwyUruxDeVNs33RvY/VYakhGqot/vEXb5kyQUMFMzD4ebGhQnXnWsrI85SwicnJ7vUxKGBmS2DsJsES0s4qpNXxJSZ0VRjGJpcXSka23i1pZbgsWNgB4bz5bveSfEtOc4vaIrYk1L9gdlLgi6jj6m59RN+hHNo9jlYnT6o8E/2RtDEU6Iqmmr0QAWA0dV33HO36tvmxwtJcXXaqNaNIdXS07zkAu+vIWX3mFgdtZsMKdG3Wvamg5FtCTysLn0mXRStgOytN8RhzqMli9NvrDLxBNz+tedVw9OKlGMVF6pcac/876m/SrSk4uUnKOjlzaXHe3L9Hbhkd6T4MUnzAC41Fxex4GRLHgda+VxUGYkMAVzXN72IFvKS3pXt4VUKtRqoTqhqLkItvtvuOFv8SFtM+iYSdOLqSfZLtyc7qlaEqmWHuW2lDStpQZ3zmosuJjVBMthMerIZfBmI80fSGp3F82P5D82m8eRXbFXNWbkOz7b/AJ3mh1CeWlb1Ox06Garf0Jj8D9ldftdHI7NBHqnle3VqPeoG/BPS85F+ztsnJhcRiSLGrUWmv3aYzEj8VQj8E67OCd0REQBERAEREAREQBERAEREAREQCl3ABJNgBcnkBvnnr4bMcZtfFYxt37yoL8DXqHIPRFYTrnxT2p9G2RinBszU+pW2+9YinceQYn0kB+DGzsmBaqbDrarEcylMBALD+IVPeW0VeaKMQ7U33OjUEmYlhMZHUbrn2E+PW/WsvldvQ1ItRRfq1pr8RVlNerNZVqWJ1OpvzltOnL0NetXRcr1Zq8Y4YEGxHIyuviJq8RiL7p0KVM4uIxKRueg+HSlUdr3IuFvwv/xp7yZYnHWF72A19Jy6jimptdSRqL24y9jukNWohQ5Qp0Ngb25XvPO9W6R1HE4m9KosjtfhxXNvX1R0+m9Xw9HD5ZxeZX9m/wB0MPpBtI4iu1Q6Dco5KN3vqfMmatpcaWmnq6VONKChHZKxw51JVJuct3qUNKDK2lBlhKLbzHqTIaWKkgugYWIcKCTuAJPoLyEVHuTfeTqfPUyV7fq5aJ5sQv8Ac/IGavodsr6VtDD0LXD1VDD/AG73qf0B/acTqc7zUfQ9H0yFqbl6np34ebJ+i7LwtIizdUHccqlS9Rx6MxHpJFAic06YiIgCIiAIiIAiIgCIiAIiYWP2vQof6tVE8CwufJd59oBmxITtf4j0aZIpUqlZhv3UwP5u1/TIlt34hYxnyUzToqbEFAhaxH1mZmA89JLTW4TuV/tEbSPVYXCrveo9ZgOVNci38zUJ/DIP0S+JBwlJKFSgr0kFg1M5XAuSSQ1w5JJ4rvmH08xmIxFWnUxDMWROrzlVHZzFh3bX1J1kQqgLxB+7rJjNxd0YzpxmrSPQ2xOm+DxVhTrBXP8A06nYa/IBtG/CTN69a2+eWd/jN3sjpZi8NYU6zFB9Sp218gDqo8iJsQxC/kjSq4N2+h/J36viQZpsRi9SOMguB+IqvYV0NM/aTtL527w+ckWH2nSr3anUVxpfKdRpxG8es62GlSn5Wea6gsTT80Wu+6+UZVWqTLDtDNLTMP0JvWRyEm3qUu0sMZdy33EH1t+e+WKgINiLHkZBfGLKTLZn0mUkyS1IpMoafSZQxkFiKGlipLrGWHMF0ERrpPW7SJyBY+psPyPvJr+z5srrNoVa5FxQpG3g9Q5FI/CKwnOdr181ZzwByj8On5g+89AfALZXVbMNU769VmH3Kf7sD+Zah/FPM4meerKXc9dhoZKMY9jpcREoLxERAEREARNXj+kWGo6PWS/2VOdv5VuZHdpfENE/06FRrmwap2F89Lm3tMlCTV7EZlsTaUVaqoLswUDeWIA9zOWbY6X40i6vTWmTYGhZtTwOa7qfQSIY7aWKDXrq1U20a7kgEd7K13HpmhRTV7iV1pY7Nj+mOEpA/vM5/wBsXH8xsvzkZxfxHZ1P0WkrWGhLZyeGiggX8iZy+jVu2anUDte2TK1XtXFgb63J0toPCVbQzI566l9GfTMdVsT3SfA3vZrDWLpcEWfqSHaXS/E1wQ+KNFrm1MqyBrfVGSxY7+Y03mR6vUYreoGQXJDUzmJHEn6y+TJbkTPihiLJlrqRq7KgJA1JBZsra8FYesopgFsqMxcWJWpuHIhSAyjxGb13SMzJyoqGY3qXWqLXDGplJDcQafZNt+pXhv1im+ay2zk3PbUUuzfers1nG/Uct8qquesL1Lmrvz0r2B3ZibBrW4uANd0pq6pd8lZSdFzWNgNx3K1z/FbSFJoNIt1aYZSisCOKNYgnw3gnxEj+0NlXNx2DYC3A20Hy/KSLKSMucqLC1Bw92YnQZWKvoL93MNfWY9RgcxdWpAaKqqXB4C5JzL4lgo38pl9L7EaohtfBsu8HzEsXPnJjVw9lButm3WdWuOHdJmDitlg71seYkZHwM65I6GlSOVIZSVYbiCQR6iZlfZTDu9r85gOhXQ3HnMDIkOA6XYinYORVX+Pf/MP73kiwXS6hU0Ymk38W7+Yae9pzsP4TMOLVu8ova2mnl4jhz3cJuUsdWp83Xc59fpeGq65bPtp+Dp4rBhcEEHcQQQfWXaWL+q4zpy3Ffunh5bvCcowuLemb03ZD4HQ+Y3H1m8wfSxxpVUOOa9k+24/KdCn1GnPSascqp0arT1pu/wDr8E3xdIpYg5kbVGAtcDeCODDiOHiCCcUvLWw9vUK37k1AqudM/ZyVPqtrw4NbgTyE+4hSjFWFmUlSDwINiJvU6kZ7O5oVMPKD1Vj6WlDNLZeUM8sMVA+u0xMZXyIzcgT7CXWaajpBWtSt9pgPQan8h7ymvUyU5S7G5hqWepGPcjYQkgAFiTuG8/8AM9hdG9mfRcHQof8AtUkQnmwUZj6m59Z5n+F+yfpO1cMhF1VxVbyp3qa+BKgfinqqeYPVCIiAIiIBFun21Mbh6SPg6XWi7daQMzoLDKVTj9a51tYaazldbpPVxVw9d25oxy/0Cw+U77I10k6DYPG3apTyVeFWl2Hv48G9QZZCajwYyjc5NhqzIbqbcD4jkRuIl7E46pU77EzO2z0GxuEuU/8AWURrddKgF+KcbD7N/SaPDYxGOUnK43q3ZI9DNiM1LYolC25l4eqUbMpsR+vWZON2hUrWztcDcLAAeQEwne3A/wBjLTYg+X65ycqvexKnK1kz7WwSPqRZvtL2T78R4HSYXU1KZOXJW3glrZwLanXssfEFZlE336z5lmMoJiMmjCp00djZmR95UXQ795QjXdvN/OV1Ea2UqrJe/ZXW/PKTod2oJPhMqpSDCzqHHC+8HmDvB8ZaFBl/03zD7FUn2FQa++aUuk1sWKouTHpAns0GsBYHreFt+oXMpPip9N8tkqCbIab/AFqmbQ8gzC6+QYDjMivURiFqqabbhn0vfgtRTY3tuBvzEpd3Ay02NRRclVUX0/iHYFte8B5ypqxYWKgN7G2Jtr3Qov4oWKi3MtfSWbLY9vtbhTZS2m8ntEMD6GX2Cns01NF+NyRmJ1JysWUn7gAlFbTs5BUN+8AWZQBe9rF0HgDbnAMd3s3WPmpubkmnlFxbs9oX5nRlHLjLeaoLk5XuBdme7G+uaynKT5kbzpL2QDVW6wi11ILActBew+9eWWYZusqjqje9hktm4X0NNvK1+VoTtsGrhaiPYC5bc2gUA34XbUc+Us4jCi5U5WtvFwfylzEU3I7QJUAW3Ag7+62oFuQ4ymliWy5KbZUvlIYjcNbHQ1BfgSCN0zz38xhktsanEbJU90lT47pr8RgnXeLjmJLFr03cIQtBQNWqO9S+6/aC6cbZso/vR9HVrlCSot2srZTfdZiANdeUZE/Kxma3RDQ0+h5JMVs8HvL6jSaqvsojum/gZi4tbmSaexhTMwm1KtPuuSOTdofPd6TBemV3gifM8Rm4u6dhKEZK0ldEnw3SNTpUUr4rqPbePnNnRxSuLowbyP5jhIODKlJBuND4TfpdRqR0lqaFTptKWsdCbM0j+36t6gX7I+ZP+AJZw+1qi7znHjv95i4mtnZm5n/gTPFYyFWlljvyY4XBSpVM0jsH7O+yr1MRiSO6opKfFzmb1ARP5p3CQj4ObK+j7JpXFmqlqzeN+yh/kVD6ybzmHSEREAREQBERAE0PSPohhcaP31MZ+FROy4/EN/reb6IBxjbfQTG4S7UT9Mo/Ztaoo+79b09pG6GMpuStzTcaFH0N+Wv68J6Lmh6R9EMJjR++pDPwqJ2XH4hv9by6NZrcrlTT2OMPTt4flPgPOb/bXw/xuEu2Gb6XR+wdKgHl9b09pHsLtRCcjA0nBsUcWsfWXRkpbFbTRfVCZcFHnL0+GZWMLlBQZcpFxuIOtx6zBfZ5XWg5okbgO0o8lOq/hI37psItIcU9yU2jSVWyKVq0FYn/AKhZnVQPmt+OZbeMssAiXSstiLhApcKL7wBc68wSPCSJKZY2AJPIC8pq7CZTnUNSc72QgE8O0O62mmolEqSWzLY1L8ESbG0ye0jo5sA1S63A5N2RY8rA+EyKVKoNbCqb3XXtcxbTKfQL6zNxVF1D9Ypq31BTKLHU2akwsR5G/lMGrUdgHomjSI74UsCD/FSNghIPD1lTi1uWJp7FinTDOLEId+Qiw9Qd6/dsJcxeFcWFRAqEEqyjMDzyhbW8wTafWxj1b9dTLHQ51sytYaHXW/uYGGYLnFRAhGi9YHN763bUr4gjlaYklNE5BdCrKNLPlOnHtKBb2v4yzWqUn1RGpm4uFfssTqMubQ314t6Sir1VgctTrL6uzArcbrEixGvPnpL+Kq1CFNVkCa36sUwdTYkrouYga929hAKq1OpTVM4pIlr3ommxtm3st7A29YKUqtTLRzNfiQFyixNzmI0trfS2ugtLNDDrUa2GWo7Bdz3v5hW1A13Lf1lWKU57V7KAQL0sptuGjDj5W85mptGLimUYnZzAlSL23jiPTfNTiNlKd3ZPym6wdQoxNFVqXuL1Ru52Y3PPeD4GXevSx69grG+Vcu/ya+o4akndpJ+iXYj6l3Im+yqmtlzgfZ1Ptv8AafFFLLvdXA1DDMCbbuBTXmD5yQlVPdzDlmFvbj8hMfHksLMgqHme8PHMNR6mJU3FXJjNPQjwbXdpM/ZWDavXpU0F2d0RdNMxIAv62mdsro5Vr1hSSm7sdewtwPMnd856D6CfDvD4FKdR0DYoAlmLMQrG9rLfLcKct7c+crMyYYHCrSpJSTRaaKi/dVQo+Ql+IkkCIiAIiIAiIgCIiAIiIAml6RdFcLjVtXpAtwdey48mH5G4m6iAcb218O8ZhLthH+lUhr1baOB4fa9NfCRyjtRc2SoDRqDQq4tr6z0PId0x6A0saxqK3V1iACSAyPYWGZd4a1hmB3c7S2NVrcrlTT2OcCXaLKD2hmHnb/zNftbo9jNnntKRTvobl6R8n3p5NYy1htrqTlcGm3juPkZepRlsUuLiSzC1VdMitl+6Ap9Rxm32TgVc9qqCRplAAPysCfeQ0HiJl0NoMp17Xnv9/wDMqlS5Rkpxe6JpjOjVGoLAZTz3/wCLekhO3+hLA5sgcDVWG8fiFiPWw85JNldIyNL5xyY2YDwP/nykgwe1qVYdk2PI6fnvmCbWhZZPU4w1GpRbtIKvg3ZYa3voQrcuG+YTolV7KpNS+gAysCdBv3j3E7hj9h0K4sy5TzA/t/cW85BukfQRlF1HWKNRvOXxDDVfP5xaL7f+EXku5Ca5qggVm7C9kimqKwHKzWUndfcTaWFwiqQ9BWtwaqnZJ3m6Pew13C/DXdMmpgKlNzYh9dRUOo8FcA6eBB84epVykNUFJCdQpzXI3G7WUH0MeDO+xPix9TCxoJ7VawXSxQAAaADWwKnxA9ZUlUW7CFjfv6gWtxZu8PEXhcl7qrVG+0xNh5Ft3kBNlsvYmLxZtRpMRzUEAebtu9xJyRj5n8EZ5S8q+TTV6bXBZgh5JcE6bid7D0lNOlY6LqeJuSfzYzquwvhGdGxNULzWnqfVjoD7yfbG6JYTC2NOiuYfXftNfnc7vS0jxEvKjJRf8mcU2H0FxeJsVpsEP1n7C25/xfOdB2J8KqSAfSHL8cqCy+5Go9BOjRMG29zJJLYwtmbKo4dctGmtMeA1Pmd5mbESCRERAEREAREQBERAEREAREQBERAEREApdAQQQCDoQdQR4iQnpF8NcNXBNH/07nXKBemT9z6v4beRk4iAefNr9G8Zs89pSKfO5ekfJ96eTWMsYXbCk5XHVt47j5GeiWUEWIuDoQeIkO298OMJiLlAaDHfkAKH/wCM6D8NpbGq1vqVyppnN7zLw20WUjN2x4mx9/8AM2O0/hpisMA2EqDEKNWpP2D+AkkfP3kYxNHGk5Rg61M6ghlduOlrKD85dnpyWpTknF6ErpdMHpCw7fLrB3fKxvb1kW2/06eocr1icxsEp6A30Gi7x5ky/s34eY/FauvVLzq3UelMC9/STPYXwcwdJg+IZ8S981j2EB01CrqToNb8JX4kY+VfJZ4cn5n8HIFxeJr1RSw9FnbMAQqlyBpfcLcfPSTrYnwrxVYq+IZaIuD2j1jn8INh6kTsuBwFKiuWlTSmvJFC/lvMyZXKpKW7LIwjHZEU2P8AD/B0LFkNd996uoud9k7tvO8lNNAoAUAAaAAWA9JVEwMhERAEREAREQBERAEREAREQBERAEREAREQBERAEREAREQBERAEREAREQBERAEREAREQBERAEREAREQBERAERE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7975" y="1581150"/>
            <a:ext cx="2466975" cy="184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2" name="Picture 6" descr="https://encrypted-tbn1.gstatic.com/images?q=tbn:ANd9GcQiReuiaWfFEAppKnSecwSSltyZZHvrAG4wEhP0Oz_BDOozfPW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00400" y="1581150"/>
            <a:ext cx="2743200" cy="1666875"/>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https://encrypted-tbn2.gstatic.com/images?q=tbn:ANd9GcQPu7YhC34MDczvyCJiLqbJ2tNwNzQAktQIVm-HwixVXWA7VSj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77000" y="1433512"/>
            <a:ext cx="2143125" cy="214312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AutoShape 10" descr="data:image/jpeg;base64,/9j/4AAQSkZJRgABAQAAAQABAAD/2wCEAAkGBxQQEBUUEA8UFBQUEhUVFRcUFRUWFRUVGBUWFxgVFRcYHCghGBonHBUUITEhJSkrLjAuGCAzODMsNygtLisBCgoKDg0OGxAQGzcgHyQtKyw3LCwuLCw0LCwsLy8sNSwsLCwsLC0sLCwsNCwsLCwsLCwtLCwuLCwsLCwsLCwsLP/AABEIAMIBAwMBIgACEQEDEQH/xAAcAAEAAgMBAQEAAAAAAAAAAAAAAQUDBAYHAgj/xABGEAACAQMABQgHBAgFAwUAAAABAgADBBEFBhIhMRMiQVFhcYGRBzJScqGxwSNCgqIUM1NikpOywiRD0eHwFaOkY2VzdIP/xAAaAQEAAwEBAQAAAAAAAAAAAAAAAQIEBQMG/8QAMBEAAgIBAgUBBgUFAAAAAAAAAAECEQMEIQUSMUFRIjJhcZGhsRMUgcHwM0Ji0eH/2gAMAwEAAhEDEQA/APcYiIAiIgCIiAJERAEREAmRmRmVWs2lv0S2aoBluCj949chtJWy+PHLJNQj1exZ1Kyr6zBe8gfOfSuCMggjs3zyfRlmt6Gq3FV6jlt4zuXqxMFhpOpo+7KI5NPaAKk7ip+sz/mOja2Oy+DN80Yzua7VS/R3+x7BJmK3qh1DDgwBHcd8yTScNqhERAEmRNTSmkqdtTNSs4VR5k9QHSYbotGLk1GKts3InBv6R1zlLOq1P28gbuvhj4zpdA6fo3qbVFt49ZW3MveOrtnnHLCTpM05tDqMMebJCl/OvgtojMiehkJkyJMAREQBERAEREAREQBERAEREASJBMr7vTlvRbZqV0U9Rbf4yG0upaMZSdRVljEw2t0lVdqm6uOtSCJmkkNNbMTz3Susla7uGoWlXkqaZ2nHrNjjjqE726P2be63yM8Y1Yuh+mMOsH5ieGaTtJdzscKwY5RyZJK3FbX5LW+vLqxZXW7aoCd4bJHiCZv6xafF5ozb2dl0rKtRegEg7x2H/WVmvlbZRPe+kp9G1s2l4OqnSf8AhqD6NMzk4ycezR2seDFkxwz0lJSW622uuxsan6R2apQ/e+cw651di5U44qPMTV1do5rDfgtvGRuzxGen4TodedHghXOCd43cJVU8XwPadw1i/wAkeg6oXPKWdI9S48jLmcZ6MrratSvskHzUfUGdnN+N3BHyGtx/h6icfeIiJcyieXekq5NW7p0cnAKLjO7LHeceI8p6jPFdIV2uNNbhzVdm8FBx8lnhn3jXk7HBqjmllf8AbF/M6XTTilbEAAYXZUdnCc3qVdNTvaZU+swVh1g7vrJ1zv2zsjgN3jMXo/XbvKeehs+QJ+ky5P6iSO7iSWiyOXdN/Q9sESAZM6J8UJMiMwCYlHpXWu1tm2atcBvZUFiO/HCZtEaxW91+orKxHFd4YfhO+V5ldWerwZVHncXXmnRbxIBkyx5CIiAIiIAiIgCQZMiAcxr5phra3+zOHqHZB6h0kdu8ThNAU7euClRCap3lmJJPd1TtPSNYGpbBx/ltv7m/3AnkgvzRcMvFTmYc8msm/Q+t4TihLRtxdSt7/b9DptG376Nu8Bjs53g8GXM9ft6wdAynIYAjuM8X1t/xFtTuaQzuAbHUf9DOw9FGneWoGhUPPpbxniUPDyM9MNwlyvp2MXE8az4lnivUtpHa3x+yf3G/pM8K0PV2b1Sq7RYtw3dBnuWlKgWjULEAbDbz3Ynh+jmS3uzyrjmKMEBjkkb8Ad+N8nP7USeDK8OWuu37l/r3SL003Y52/fw3Tl6FfkUqqc4q0yg8wfpOk1h0rSr0Rye0cMN5VguerPX2Tmb6ujJkMNpSObjGB1jrEy5ZXO0dzRQ5cCjNd/8Apk0fdimwOd1MHhjPDr6Jeab0o7UQhpBVwuHDkg8MHcPnOet9Hvmohptk02bcQRzecfDZ25CWT7ONpgOrLYHgTK+pbI9Jck58zrb3nW+iy92Lt6Jzh0YjPDaVs7vAt5T1lZ5jqnotf0unWZ251NaqqNw2mDI2T04527tnpqzdgTUaPk+Lzjkzc8e6XzPqIie5yjT0vfpb0Weo6oADgsQMtjcBniT1Tx7VglrytXb1OcuePOJXG73fnOw9KTZWkrKQvOZWJwhqbgFY9BxkjhmebC+e3GFfAZ9pguMZOASSd/ATLml6l7j6bhemX5dyveX2Rb6ao06tTuJOMnpMstT6SpcgqANxzj/nfOZuXVnGzUDEjayp4dhKncZcakXRe5wM4FNtrPTzhg/GZYybmmdbUQhHTSin2PY6D5EzZmnYnmibYnTR8LJU6JnN6+ab/RLUkNsu/NB6QPvEf86Z0k8c9KV2bq45NGyE5gA6Tnf8d3hK5JqMbZs4fppZsypXW5q6oWaV9utWUOOgNvHb9PjK24uxTuTUt+YUbK7PRj6ToLy1Nlo8InHZxn949PxJ8ZwFlTqGqARnLTDkglHbqfUaXPPJOUsi9L29x+kdB3vL29OpjG2gJHUcb/jmWErdA2/JW9KmPuooPfjf8cyym+F8qs+Ny8vPLl6W6+BBiIljzEREAmIiAJEmRANTSNEVKTo3BlInid3q+Gq1A9TY2TuGMknz4T3CsJ5hrmVpXXOJUMmWOO/GPKZNXH02jvcEyyUpY13V/I0tVaainUt6jllYHZyMAZ4hR8ZTWd1V0VpBajAkKcELwemw4Z6+nvihX56NtbAZsK3QOk7+vHx6pmvKS3NxyaXDVNr1WbpbfhQeHHHDdMyyPZdzvywQi5J+y1uj0LSOlf8AqmjmexUswqLt03IRxsnJXiRngRvnmlTQ1ZlqHkHTY3ttrhgWOz0+tvM7T0a21VHrM4ZECClhvWeorHLEfu7x4y21irjkq4J+7Tx/Op8JqcedJvqcSOoWjnLDjVxtO++9bHk9Rq2yqM5KKRgbKjGO0T5aiWckLjJPYAMy0S43jvE+7OiXOFG7u6cnPxzM6xnSlrYxdJfUs9VKub2kG3h9qme56bL9RKttpWKkYZSVI7QcETp9FaIKOlTZOUYPgbidk5IHeMy3r6sK1R2C4BqMcHG7nHqmhY/ScrLql+K35S+ln3qxbDk7d8gkI6nGd2KrEA9vOnaUzKXQ9vyeaWBhMMuBvIfOcnpOUPmJdoJoiqONlnzM+4gRLHiaelFVqTK6qykYIYAgjtBnj2tVpTp1wtOmqqtKnuXcASC5/rE9h0hT2lInnWsmjA9Soy5PPK7wOKAIcY6MqZ5ZY8yOloM7xTtM4+y0aau2y7hTpl3J6FyF3duWGJ1OpFkEBfOS2BwAxjPDHf8AKadhYslndnpc0KY7Rtlmx5LL/VW2KqBieMMVUbdTrpTjJX4O3seE3BNe1XAmwJqRwpO2c7rhrXS0egDBmq1FOwqgbugMxJGBnxnmeq9o1zW5d/URjnPEns85teksVheVFq7lfZai2NxQDBQHsOSR2iczoepcUS2y7FQpf7N92yOllz9JiyyudPoj67Q6dYdJeP2prd9V8Pd4+J0mu1+XK0kbZ2W2mPHJx6vdv+AldoS3zVVsbwZU3VfbYuaisSckhlJz05XORvnQ6r8446ePhPCTcp2dCoYdK4rweuaDqFqYzLOVOr4+zEtp049D4LIkpOiDEGJYoIiIBMREAREQDG6ziNf9B/pNLK/rE3rvxtDpQ9+POd1NPSFvtLKzipKjRps8sORTieHVKYp0eSuKbKTUXkThW52N6uQeaMFjnrB7JnsqPJsrqecpBGOsHO88Zd622LrUVlHqsGGeGQcjPZKiwUuxIz6zAg8QwJBBxu49W6ZHirc78eIyknHs9/8AaO+p1WZ0qoTs1UBI6nGA3mNk+JlfrZR+1tCRua4WmewuyKPmZ92VN6Na2OTyVTbpOucKrkbaPjr5rr5cZYa6IFW0P/uNoP8AvL58Jp5b3OLPLW3jYpLnU0KQy9BBmxqDo1alrTqHeTtjPu1HX6TualEETmvRmSbAbRyVuLpPBbmqoHkBIUEiJ6mcluXwshjGN3CZrYbSgniQM95AJ+JmyRNe03bQ6mPxJI+GJ6UZnJsxPza6fvoy+KlSPgXm+JWab5opOfuXFP8APmjn/uyzEkqyYiIIMN1UCIzNwVSx7gMn5SnoaNJopt73KKXJ3kuRlj5kzb1jP+Gdf2pSj/OdaX983yIZZOjnH0UCBTwNkMah78bC/J5ZWdgE4CZ6K5dj7q+GNr5uZsqJWizmwiz6MmDLFDhvSBbNWp4xkA5G7pnntShyFqwO5rh9nupUiG/NUK/yTPa9I2YdTnqnm+utGm7qKGGVaaqGByGxk5GN2MseHSTPGUFfMdPT6yaisa6Xfy3+55/VthnIGSfCdrqbZsoy4G/GAOgTnjoqpncp8p6Dqlo98AMpE8oY6Zq1mv58fKlR3GiaezTE3pjorgATJNZwm7EREECIiAIiIAiIgESCJ9SIBWaS0YtQbxOQstDChf1Eb1K6irT6hUAIqLnrIAaegsJz2tlkTRFWn+st3FZOO8L6ynG8rjfgcdkSKLxm0ZbnRxqUWRW2GxlGxnYqKco+OnDAHEptars1bO1qbGyxvrMsuc7DrWAdMj2WVhu6p09hcrWpJUT1XUMPHoPaOHhOW10HJqF4I9zb117HSooqL2f5bd5eSkQ3Z2jCcr6Nxi1qr7N/er/5NQ/WdW05bUDdTu16tJ3n5qm3/dIIOrmpTOKzDrUN8gP6Wm5K+6bZr0upgwPgN39RkkE6bplreqF9bk2K++o2l/MBNm0q7aK3tKD5iZCJU6rv/hlTpos9A8P8pinR2KIBcREQCr0udqrbJ0GuXb3adN2B/j5OWDHAlc/OvRv/AFVu2R21ai4PlRbzm5dVNlGPUCfAcYJPizHNz1sxz1jJAPkBNkTBapsooPEKAe/E2BIIEREkFPrbdmlaVCjFajgUqZG8ipVPJqfAttdymVmidCKwBI3AADPUN0y6w/bXdCjjIpBq7e8QadMeTVT4CdFa0tlQBKvdl0+VGtR0TTX7gm3ToBeAxMsSxVtsREQQIiIBEREAmIiAIiIAiJEAT5cT7kGAcvq0Rb3Fey4Kp5egN2OScnKr2K3X0kz59IQxYVG2dooVYDu6B2nh4xrmDQ5K9VSTatzwvFqD4FQYyAcbjv4c4yPSHXH/AEqu6sCOTVlYcCCVwe7fJB0VvcCoiuhyrqGHcRkeM5zUY86/HVpKtnxpUW/uE3tGvyNzUoH1agNxR/E321Me67B+6tjoldqScXOk16tIZ/itqH+kgk66VWn22Vpv7FZCe7eD9Jayr1lo7drVH7m1u480ht38MEFnKXQzbN1d0+jlEqr7tSmuT289XlpZVuUpo/tIreYB+spq55PSlM/t7V07M0X2h44rHykA6ARAkO2ASegZkgq9G86vcv8A+olIe7Tphv6qjzNpVuYF9t1XwJwfnNfVzfbqx41C9X+Y7OPgyjwmS+JNakvQNpj18N27vHxkEvqb6z7nwk+pJBMgnEmVmsN4aVBip5xGyvvMQq/mZfOCUrKnVo8vWr3B4VKpVOH6unzF4dBIZvxTqxKrV+yFGiiDgqKvkMZltIiJO2IiJJAiIgCIiAIiIAiIgCIiAJEmRAJkSZEAwXdAVEZWGVZSrA8CpGCD4Geb3tdqeib6yqHae0AQFjvegzKabnGN2ycburE9PInm/pO0cykV6Q3PSe3rjrpkGojHfuwyYz1lYB0WnUZ7ZK1EE1aGzXpgcXwvPp9u0jOveVPRNDUa6FS70gynKvWt6qHoK1LamQR2bjL3Rb7drRYdNCkfNFMoNVQlve16I3bZBTeeA2qnJju5RiOzA6JBJ20xXNPaUr7QI8xiZJDSSCp1UrbdpTzxXaQ54812UfACa2tPMe1qj7l0qt7lVWQ/m5OZNW+a1xT9m4Zh2K+CPDcZGu1LasaxxvpqKw76LCqP6JBJerK7WOuUtapX1tgqvazc1R5kTbsq23TVh95QfMZlbrDzmt6ft3Cse6kDVOf4APGAupYWlEU0VF4IqqO5QAPlNBTtXjn2KSp2c47X+ss6cp9DnaqXDnprlR2qgGD8TBBcrPqQIkgmc7pRuXuqVMcEY1G/BzV/Mzfy5c6SuuRpM/UNw62O5R4kgeMpNV6RdqlVjkltgHrWnuJHe/KHxlX4LR8nR0VwJlkCTLFRERAEREAREQBERAEREAREQBERAEiTIgAyl1sobVrW3Z+xf+k4l3NLS6bVCoOum4/KYByvow0p+kaPpox59BEpN7oQcm3cVwPwmVt9SZdJ3LU9z0xb1UPQeaQ6+IUeUwap1P0VrOpwS4tqdCrv3CrTXCN3kA7+pD1y55LOmK//ANag35qglWWOts7kVaauvBhnu6we0HI8JmlHoV+RqvRPqtz6fZ7S/IjuaXklMqUNpzNI1l/a0KdT+A7H1lzdUg6Mp4MpU9xGD85S6UOxe2z9DipTPllR5y+gko9SKxaxpBjzkU0295CVI+E+rltu/UdFGgSexqjAL+VHmrqmeTr3tD2Lo1B3VlWru7Ms0+9Cvyle5q+1WFMHrWmox8WaQSXr1AiFjwVSx7gM/SU+q1Mi3TPE5JPWSeM2NZa/J2dU9abH8ZCdHvTLoilsUkXqVR5ACSVN6TIjMkHM643xBSmm8qOUI63J5Oip73JP4JeaHshRpIg+6oHeQN58Zy2ij+l3nKcVLmr+BBsUQe8lm7xO4USvcs+lExESxUREQBERAEREAiJMQBERAEREAREQBIkyIBM1r0cxvdPymzMFyMg90A87tNHmtoxFU4bDhD0B0rPsE9mVGezImXVLSBuL8OwIZrFVcHjtU6pDZ7cnB7cyy1IG3YgHorXI/wDJq4+GJoaJC22ljTbA5ZGqp2FmVagHYWWm3e7dUqW7nRadolQKiDnoQy946D2HgewmW1ncrVpq6eqygjr7j1EcCOyLultqRKLV2vyVapbtwyalPxPPUeJDd7N1SSDJrgdinSq/srim57slSPzS9U7pWa0UNuzrDqplh3rzh8psaHr8pb0n9qmhPeVGY7jsc7f3H6NpOq5OFq2IYe/SZwT5NTE3tT6WLWn+8DUP/wCjF/7pV+kew2kSt0olSmO01TTC+TKD4TptF0wtNQBgBQB3ASO5PYrNdHzTo0/2twgI/dAZj8QsvLdcKJz+nDyl/bJ7FOpUI94hR/Q06ISe5U+pWay3GxbsAedU+zXry+7d4ZlmJyWst0alfYXfyQAH/wA1Xmr5A/GG6RKVsttVLQJTZgNxIVfdTmjzO0fGX017GgKdNUHBVAHgJsQugb3EREkgREQBESIBMREAREQBERAEREAREQBERAExVhumWfD8IBx+om6hUU/duq4/Ntf3Sh9IdNlv7Z6YJdaTlADjJBGV/EpZfxZ6J1+htFm25QbW1ylZqvDGNoKNkbz7PxlJrRR2tKWIPStceS5+ko+hbudToTSC3NBKinIZQc+HV0dfjKbWii1MpcUxzqTBj2jgR4gkeJmpq9XNre1LVgdirmrSIBIBJJdSejnZP41HROqu6IqIVIyCMS3UgLUWtSBG9aiZHcw/3lRqVWzaKp9amz027CGO74iYNVLko1S1qHnUiWTtpk/Qn4y40fo6nQ2+SXZ5SoajdrtjJ+AgFLrc+3WtaPtVTUPdTGR8cToqK4AnLVDyuljuOKFAKMg4y52iR18MTq1EhdQznbX7TSldv2VOnTH8O383bynRzBSsVR2dUAZ8bR6WxuGZmkkGHSF2KNJ6jcFUnv7Jx+haJqXKbfFc3FT33ytNT4Fj+GWWtNblKlKgDzf1tX3V4A+Mz6n2uUasw51dy/cg5qDyGfxSr3dFlsrOlQbp9QIlyoiIgCIiAJEmIAiIgCIiAIiIAiIgCIiAIiIAkSYgHwyAzm9N6HereWtZSNmgzlh0naXZ8eM6efOzAK2ro0O4fJBHVN0UpmxEAprvQge4p11Yq1PIOPvqRwOJZbEzxANRLNQ5bZG0eJxvM2gsmIAxMbrMkEQDzu8WoxcuCtW5rCioJ3rTHEjHRgEzvbKiERVUYAAA7gMCaNzorbuEqlvUUhV6AW4t343eMtVEhLclvYmIiSQIiIAiIgCIiAIiIAiIgECTEQBERAEREAREQBERAEREAREQBERAIkxEAgSYiAfJkxEAGBEQCYiIBEmIgCIiAIiIAiIgH//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7" name="Picture 11"/>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676400" y="3925196"/>
            <a:ext cx="2466975" cy="184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652962" y="3812075"/>
            <a:ext cx="2895600" cy="20322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5387511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endParaRPr lang="en-US" dirty="0"/>
          </a:p>
        </p:txBody>
      </p:sp>
      <p:sp>
        <p:nvSpPr>
          <p:cNvPr id="3" name="Date Placeholder 2"/>
          <p:cNvSpPr>
            <a:spLocks noGrp="1"/>
          </p:cNvSpPr>
          <p:nvPr>
            <p:ph type="dt" sz="half" idx="10"/>
          </p:nvPr>
        </p:nvSpPr>
        <p:spPr/>
        <p:txBody>
          <a:bodyPr/>
          <a:lstStyle/>
          <a:p>
            <a:fld id="{BAFF5B5C-EEB3-41DF-A9E3-6F80B40758A9}" type="datetime1">
              <a:rPr lang="en-US" smtClean="0"/>
              <a:pPr/>
              <a:t>3/16/2021</a:t>
            </a:fld>
            <a:endParaRPr lang="en-US"/>
          </a:p>
        </p:txBody>
      </p:sp>
      <p:sp>
        <p:nvSpPr>
          <p:cNvPr id="5" name="Content Placeholder 4"/>
          <p:cNvSpPr>
            <a:spLocks noGrp="1"/>
          </p:cNvSpPr>
          <p:nvPr>
            <p:ph sz="quarter" idx="1"/>
          </p:nvPr>
        </p:nvSpPr>
        <p:spPr/>
        <p:txBody>
          <a:bodyPr>
            <a:normAutofit fontScale="85000" lnSpcReduction="20000"/>
          </a:bodyPr>
          <a:lstStyle/>
          <a:p>
            <a:r>
              <a:rPr lang="en-US" dirty="0" smtClean="0"/>
              <a:t>The LED (Light emitting diode) is a simple, digital actuator. </a:t>
            </a:r>
          </a:p>
          <a:p>
            <a:r>
              <a:rPr lang="en-US" dirty="0" smtClean="0"/>
              <a:t>LED light bulbs are more efficient than fluorescent or incandescent bulbs. </a:t>
            </a:r>
          </a:p>
          <a:p>
            <a:r>
              <a:rPr lang="en-US" dirty="0" smtClean="0"/>
              <a:t>LEDs are a semiconductor device which converts electricity into light by using the movement of electrons. </a:t>
            </a:r>
          </a:p>
          <a:p>
            <a:r>
              <a:rPr lang="en-US" dirty="0" smtClean="0"/>
              <a:t>LEDs have a </a:t>
            </a:r>
            <a:r>
              <a:rPr lang="en-US" b="1" dirty="0" smtClean="0"/>
              <a:t>short leg</a:t>
            </a:r>
            <a:r>
              <a:rPr lang="en-US" dirty="0" smtClean="0"/>
              <a:t> (</a:t>
            </a:r>
            <a:r>
              <a:rPr lang="en-US" b="1" dirty="0" smtClean="0"/>
              <a:t>-</a:t>
            </a:r>
            <a:r>
              <a:rPr lang="en-US" dirty="0" smtClean="0"/>
              <a:t>) and a </a:t>
            </a:r>
            <a:r>
              <a:rPr lang="en-US" b="1" dirty="0" smtClean="0"/>
              <a:t>long leg</a:t>
            </a:r>
            <a:r>
              <a:rPr lang="en-US" dirty="0" smtClean="0"/>
              <a:t> (</a:t>
            </a:r>
            <a:r>
              <a:rPr lang="en-US" b="1" dirty="0" smtClean="0"/>
              <a:t>+</a:t>
            </a:r>
            <a:r>
              <a:rPr lang="en-US" dirty="0" smtClean="0"/>
              <a:t>)</a:t>
            </a:r>
          </a:p>
          <a:p>
            <a:r>
              <a:rPr lang="en-US" dirty="0" smtClean="0"/>
              <a:t>To prevent damage, LEDs are used together with a 1K</a:t>
            </a:r>
            <a:r>
              <a:rPr lang="el-GR" dirty="0" smtClean="0"/>
              <a:t>Ω</a:t>
            </a:r>
            <a:r>
              <a:rPr lang="en-US" dirty="0" smtClean="0"/>
              <a:t> </a:t>
            </a:r>
            <a:r>
              <a:rPr lang="en-US" b="1" dirty="0" smtClean="0"/>
              <a:t>resistor</a:t>
            </a:r>
            <a:r>
              <a:rPr lang="en-US" dirty="0" smtClean="0"/>
              <a:t> (or anything from 300</a:t>
            </a:r>
            <a:r>
              <a:rPr lang="el-GR" dirty="0" smtClean="0"/>
              <a:t>Ω</a:t>
            </a:r>
            <a:r>
              <a:rPr lang="en-US" dirty="0" smtClean="0"/>
              <a:t> to 2K</a:t>
            </a:r>
            <a:r>
              <a:rPr lang="el-GR" dirty="0" smtClean="0"/>
              <a:t>Ω</a:t>
            </a:r>
            <a:r>
              <a:rPr lang="en-US" dirty="0" smtClean="0"/>
              <a:t>)</a:t>
            </a:r>
          </a:p>
          <a:p>
            <a:endParaRPr lang="en-US" dirty="0" smtClean="0"/>
          </a:p>
        </p:txBody>
      </p:sp>
      <p:sp>
        <p:nvSpPr>
          <p:cNvPr id="23" name="Content Placeholder 22"/>
          <p:cNvSpPr>
            <a:spLocks noGrp="1"/>
          </p:cNvSpPr>
          <p:nvPr>
            <p:ph sz="quarter" idx="2"/>
          </p:nvPr>
        </p:nvSpPr>
        <p:spPr/>
        <p:txBody>
          <a:bodyPr>
            <a:normAutofit fontScale="85000" lnSpcReduction="20000"/>
          </a:bodyPr>
          <a:lstStyle/>
          <a:p>
            <a:endParaRPr lang="en-US" dirty="0"/>
          </a:p>
        </p:txBody>
      </p:sp>
      <p:grpSp>
        <p:nvGrpSpPr>
          <p:cNvPr id="6" name="Group 6"/>
          <p:cNvGrpSpPr>
            <a:grpSpLocks noChangeAspect="1"/>
          </p:cNvGrpSpPr>
          <p:nvPr/>
        </p:nvGrpSpPr>
        <p:grpSpPr bwMode="auto">
          <a:xfrm>
            <a:off x="5181600" y="3048000"/>
            <a:ext cx="3619500" cy="2300287"/>
            <a:chOff x="179512" y="584200"/>
            <a:chExt cx="8667634" cy="5509096"/>
          </a:xfrm>
        </p:grpSpPr>
        <p:sp>
          <p:nvSpPr>
            <p:cNvPr id="7" name="Chord 6"/>
            <p:cNvSpPr/>
            <p:nvPr/>
          </p:nvSpPr>
          <p:spPr>
            <a:xfrm>
              <a:off x="1186936" y="584200"/>
              <a:ext cx="2520456" cy="2376248"/>
            </a:xfrm>
            <a:prstGeom prst="chord">
              <a:avLst>
                <a:gd name="adj1" fmla="val 2469287"/>
                <a:gd name="adj2" fmla="val 19145156"/>
              </a:avLst>
            </a:prstGeom>
            <a:solidFill>
              <a:srgbClr val="FF0000">
                <a:alpha val="7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700"/>
            </a:p>
          </p:txBody>
        </p:sp>
        <p:sp>
          <p:nvSpPr>
            <p:cNvPr id="8" name="Oval 7"/>
            <p:cNvSpPr/>
            <p:nvPr/>
          </p:nvSpPr>
          <p:spPr>
            <a:xfrm>
              <a:off x="1639324" y="956796"/>
              <a:ext cx="1657495" cy="1642464"/>
            </a:xfrm>
            <a:prstGeom prst="ellipse">
              <a:avLst/>
            </a:prstGeom>
            <a:solidFill>
              <a:srgbClr val="FF0000">
                <a:alpha val="5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700"/>
            </a:p>
          </p:txBody>
        </p:sp>
        <p:sp>
          <p:nvSpPr>
            <p:cNvPr id="9" name="Round Same Side Corner Rectangle 8"/>
            <p:cNvSpPr/>
            <p:nvPr/>
          </p:nvSpPr>
          <p:spPr>
            <a:xfrm>
              <a:off x="6174627" y="660240"/>
              <a:ext cx="1638486" cy="2049277"/>
            </a:xfrm>
            <a:prstGeom prst="round2SameRect">
              <a:avLst>
                <a:gd name="adj1" fmla="val 48964"/>
                <a:gd name="adj2" fmla="val 0"/>
              </a:avLst>
            </a:prstGeom>
            <a:solidFill>
              <a:srgbClr val="FF0000">
                <a:alpha val="5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700"/>
            </a:p>
          </p:txBody>
        </p:sp>
        <p:sp>
          <p:nvSpPr>
            <p:cNvPr id="10" name="Rectangle 9"/>
            <p:cNvSpPr/>
            <p:nvPr/>
          </p:nvSpPr>
          <p:spPr>
            <a:xfrm>
              <a:off x="6444539" y="3211380"/>
              <a:ext cx="288921" cy="2881916"/>
            </a:xfrm>
            <a:prstGeom prst="rect">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700"/>
            </a:p>
          </p:txBody>
        </p:sp>
        <p:sp>
          <p:nvSpPr>
            <p:cNvPr id="11" name="Rectangle 10"/>
            <p:cNvSpPr/>
            <p:nvPr/>
          </p:nvSpPr>
          <p:spPr>
            <a:xfrm>
              <a:off x="7235270" y="3211380"/>
              <a:ext cx="288921" cy="1874387"/>
            </a:xfrm>
            <a:prstGeom prst="rect">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700"/>
            </a:p>
          </p:txBody>
        </p:sp>
        <p:sp>
          <p:nvSpPr>
            <p:cNvPr id="12" name="Freeform 11"/>
            <p:cNvSpPr/>
            <p:nvPr/>
          </p:nvSpPr>
          <p:spPr>
            <a:xfrm>
              <a:off x="6459745" y="1196321"/>
              <a:ext cx="513216" cy="1513196"/>
            </a:xfrm>
            <a:custGeom>
              <a:avLst/>
              <a:gdLst>
                <a:gd name="connsiteX0" fmla="*/ 14288 w 514350"/>
                <a:gd name="connsiteY0" fmla="*/ 1514475 h 1514475"/>
                <a:gd name="connsiteX1" fmla="*/ 0 w 514350"/>
                <a:gd name="connsiteY1" fmla="*/ 0 h 1514475"/>
                <a:gd name="connsiteX2" fmla="*/ 171450 w 514350"/>
                <a:gd name="connsiteY2" fmla="*/ 0 h 1514475"/>
                <a:gd name="connsiteX3" fmla="*/ 457200 w 514350"/>
                <a:gd name="connsiteY3" fmla="*/ 171450 h 1514475"/>
                <a:gd name="connsiteX4" fmla="*/ 514350 w 514350"/>
                <a:gd name="connsiteY4" fmla="*/ 314325 h 1514475"/>
                <a:gd name="connsiteX5" fmla="*/ 257175 w 514350"/>
                <a:gd name="connsiteY5" fmla="*/ 371475 h 1514475"/>
                <a:gd name="connsiteX6" fmla="*/ 285750 w 514350"/>
                <a:gd name="connsiteY6" fmla="*/ 1514475 h 1514475"/>
                <a:gd name="connsiteX7" fmla="*/ 14288 w 514350"/>
                <a:gd name="connsiteY7" fmla="*/ 1514475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1514475">
                  <a:moveTo>
                    <a:pt x="14288" y="1514475"/>
                  </a:moveTo>
                  <a:lnTo>
                    <a:pt x="0" y="0"/>
                  </a:lnTo>
                  <a:lnTo>
                    <a:pt x="171450" y="0"/>
                  </a:lnTo>
                  <a:lnTo>
                    <a:pt x="457200" y="171450"/>
                  </a:lnTo>
                  <a:lnTo>
                    <a:pt x="514350" y="314325"/>
                  </a:lnTo>
                  <a:lnTo>
                    <a:pt x="257175" y="371475"/>
                  </a:lnTo>
                  <a:lnTo>
                    <a:pt x="285750" y="1514475"/>
                  </a:lnTo>
                  <a:lnTo>
                    <a:pt x="14288" y="1514475"/>
                  </a:lnTo>
                  <a:close/>
                </a:path>
              </a:pathLst>
            </a:cu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700"/>
            </a:p>
          </p:txBody>
        </p:sp>
        <p:sp>
          <p:nvSpPr>
            <p:cNvPr id="13" name="Freeform 12"/>
            <p:cNvSpPr/>
            <p:nvPr/>
          </p:nvSpPr>
          <p:spPr>
            <a:xfrm>
              <a:off x="6843707" y="1165905"/>
              <a:ext cx="771722" cy="1543612"/>
            </a:xfrm>
            <a:custGeom>
              <a:avLst/>
              <a:gdLst>
                <a:gd name="connsiteX0" fmla="*/ 771525 w 771525"/>
                <a:gd name="connsiteY0" fmla="*/ 1543050 h 1543050"/>
                <a:gd name="connsiteX1" fmla="*/ 371475 w 771525"/>
                <a:gd name="connsiteY1" fmla="*/ 1528763 h 1543050"/>
                <a:gd name="connsiteX2" fmla="*/ 142875 w 771525"/>
                <a:gd name="connsiteY2" fmla="*/ 1143000 h 1543050"/>
                <a:gd name="connsiteX3" fmla="*/ 171450 w 771525"/>
                <a:gd name="connsiteY3" fmla="*/ 471488 h 1543050"/>
                <a:gd name="connsiteX4" fmla="*/ 385762 w 771525"/>
                <a:gd name="connsiteY4" fmla="*/ 200025 h 1543050"/>
                <a:gd name="connsiteX5" fmla="*/ 0 w 771525"/>
                <a:gd name="connsiteY5" fmla="*/ 0 h 1543050"/>
                <a:gd name="connsiteX6" fmla="*/ 771525 w 771525"/>
                <a:gd name="connsiteY6" fmla="*/ 0 h 1543050"/>
                <a:gd name="connsiteX7" fmla="*/ 771525 w 771525"/>
                <a:gd name="connsiteY7" fmla="*/ 154305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525" h="1543050">
                  <a:moveTo>
                    <a:pt x="771525" y="1543050"/>
                  </a:moveTo>
                  <a:lnTo>
                    <a:pt x="371475" y="1528763"/>
                  </a:lnTo>
                  <a:lnTo>
                    <a:pt x="142875" y="1143000"/>
                  </a:lnTo>
                  <a:lnTo>
                    <a:pt x="171450" y="471488"/>
                  </a:lnTo>
                  <a:lnTo>
                    <a:pt x="385762" y="200025"/>
                  </a:lnTo>
                  <a:lnTo>
                    <a:pt x="0" y="0"/>
                  </a:lnTo>
                  <a:lnTo>
                    <a:pt x="771525" y="0"/>
                  </a:lnTo>
                  <a:lnTo>
                    <a:pt x="771525" y="1543050"/>
                  </a:lnTo>
                  <a:close/>
                </a:path>
              </a:pathLst>
            </a:cu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700"/>
            </a:p>
          </p:txBody>
        </p:sp>
        <p:cxnSp>
          <p:nvCxnSpPr>
            <p:cNvPr id="14" name="Straight Connector 13"/>
            <p:cNvCxnSpPr/>
            <p:nvPr/>
          </p:nvCxnSpPr>
          <p:spPr>
            <a:xfrm>
              <a:off x="1909238" y="1743809"/>
              <a:ext cx="212889"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76833" y="1743809"/>
              <a:ext cx="612058"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794467" y="2709516"/>
              <a:ext cx="2235337" cy="501864"/>
            </a:xfrm>
            <a:prstGeom prst="rect">
              <a:avLst/>
            </a:prstGeom>
            <a:solidFill>
              <a:srgbClr val="FF0000">
                <a:alpha val="7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700"/>
            </a:p>
          </p:txBody>
        </p:sp>
        <p:sp>
          <p:nvSpPr>
            <p:cNvPr id="17" name="TextBox 17"/>
            <p:cNvSpPr txBox="1">
              <a:spLocks noChangeArrowheads="1"/>
            </p:cNvSpPr>
            <p:nvPr/>
          </p:nvSpPr>
          <p:spPr bwMode="auto">
            <a:xfrm>
              <a:off x="311153" y="1025440"/>
              <a:ext cx="933467" cy="1400200"/>
            </a:xfrm>
            <a:prstGeom prst="rect">
              <a:avLst/>
            </a:prstGeom>
            <a:noFill/>
            <a:ln w="9525">
              <a:noFill/>
              <a:miter lim="800000"/>
              <a:headEnd/>
              <a:tailEnd/>
            </a:ln>
          </p:spPr>
          <p:txBody>
            <a:bodyPr wrap="none">
              <a:spAutoFit/>
            </a:bodyPr>
            <a:lstStyle/>
            <a:p>
              <a:r>
                <a:rPr lang="en-US" sz="3200"/>
                <a:t>+</a:t>
              </a:r>
              <a:endParaRPr lang="de-CH" sz="3200"/>
            </a:p>
          </p:txBody>
        </p:sp>
        <p:sp>
          <p:nvSpPr>
            <p:cNvPr id="18" name="TextBox 18"/>
            <p:cNvSpPr txBox="1">
              <a:spLocks noChangeArrowheads="1"/>
            </p:cNvSpPr>
            <p:nvPr/>
          </p:nvSpPr>
          <p:spPr bwMode="auto">
            <a:xfrm>
              <a:off x="3414672" y="1025440"/>
              <a:ext cx="741553" cy="1400200"/>
            </a:xfrm>
            <a:prstGeom prst="rect">
              <a:avLst/>
            </a:prstGeom>
            <a:noFill/>
            <a:ln w="9525">
              <a:noFill/>
              <a:miter lim="800000"/>
              <a:headEnd/>
              <a:tailEnd/>
            </a:ln>
          </p:spPr>
          <p:txBody>
            <a:bodyPr wrap="none">
              <a:spAutoFit/>
            </a:bodyPr>
            <a:lstStyle/>
            <a:p>
              <a:r>
                <a:rPr lang="en-US" sz="3200"/>
                <a:t>-</a:t>
              </a:r>
              <a:endParaRPr lang="de-CH" sz="3200"/>
            </a:p>
          </p:txBody>
        </p:sp>
        <p:sp>
          <p:nvSpPr>
            <p:cNvPr id="19" name="TextBox 19"/>
            <p:cNvSpPr txBox="1">
              <a:spLocks noChangeArrowheads="1"/>
            </p:cNvSpPr>
            <p:nvPr/>
          </p:nvSpPr>
          <p:spPr bwMode="auto">
            <a:xfrm>
              <a:off x="4895054" y="2249578"/>
              <a:ext cx="933467" cy="1400200"/>
            </a:xfrm>
            <a:prstGeom prst="rect">
              <a:avLst/>
            </a:prstGeom>
            <a:noFill/>
            <a:ln w="9525">
              <a:noFill/>
              <a:miter lim="800000"/>
              <a:headEnd/>
              <a:tailEnd/>
            </a:ln>
          </p:spPr>
          <p:txBody>
            <a:bodyPr wrap="none">
              <a:spAutoFit/>
            </a:bodyPr>
            <a:lstStyle/>
            <a:p>
              <a:r>
                <a:rPr lang="en-US" sz="3200"/>
                <a:t>+</a:t>
              </a:r>
              <a:endParaRPr lang="de-CH" sz="3200"/>
            </a:p>
          </p:txBody>
        </p:sp>
        <p:sp>
          <p:nvSpPr>
            <p:cNvPr id="20" name="TextBox 20"/>
            <p:cNvSpPr txBox="1">
              <a:spLocks noChangeArrowheads="1"/>
            </p:cNvSpPr>
            <p:nvPr/>
          </p:nvSpPr>
          <p:spPr bwMode="auto">
            <a:xfrm>
              <a:off x="8105593" y="2204864"/>
              <a:ext cx="741553" cy="1400200"/>
            </a:xfrm>
            <a:prstGeom prst="rect">
              <a:avLst/>
            </a:prstGeom>
            <a:noFill/>
            <a:ln w="9525">
              <a:noFill/>
              <a:miter lim="800000"/>
              <a:headEnd/>
              <a:tailEnd/>
            </a:ln>
          </p:spPr>
          <p:txBody>
            <a:bodyPr wrap="none">
              <a:spAutoFit/>
            </a:bodyPr>
            <a:lstStyle/>
            <a:p>
              <a:r>
                <a:rPr lang="en-US" sz="3200"/>
                <a:t>-</a:t>
              </a:r>
              <a:endParaRPr lang="de-CH" sz="3200"/>
            </a:p>
          </p:txBody>
        </p:sp>
        <p:sp>
          <p:nvSpPr>
            <p:cNvPr id="21" name="TextBox 21"/>
            <p:cNvSpPr txBox="1">
              <a:spLocks noChangeArrowheads="1"/>
            </p:cNvSpPr>
            <p:nvPr/>
          </p:nvSpPr>
          <p:spPr bwMode="auto">
            <a:xfrm>
              <a:off x="179512" y="2651769"/>
              <a:ext cx="1336487" cy="626406"/>
            </a:xfrm>
            <a:prstGeom prst="rect">
              <a:avLst/>
            </a:prstGeom>
            <a:noFill/>
            <a:ln w="9525">
              <a:noFill/>
              <a:miter lim="800000"/>
              <a:headEnd/>
              <a:tailEnd/>
            </a:ln>
          </p:spPr>
          <p:txBody>
            <a:bodyPr wrap="none">
              <a:spAutoFit/>
            </a:bodyPr>
            <a:lstStyle/>
            <a:p>
              <a:r>
                <a:rPr lang="en-US" sz="1100"/>
                <a:t>Anode</a:t>
              </a:r>
              <a:endParaRPr lang="de-CH" sz="1100"/>
            </a:p>
          </p:txBody>
        </p:sp>
        <p:sp>
          <p:nvSpPr>
            <p:cNvPr id="22" name="TextBox 22"/>
            <p:cNvSpPr txBox="1">
              <a:spLocks noChangeArrowheads="1"/>
            </p:cNvSpPr>
            <p:nvPr/>
          </p:nvSpPr>
          <p:spPr bwMode="auto">
            <a:xfrm>
              <a:off x="3162767" y="2661182"/>
              <a:ext cx="1593650" cy="626406"/>
            </a:xfrm>
            <a:prstGeom prst="rect">
              <a:avLst/>
            </a:prstGeom>
            <a:noFill/>
            <a:ln w="9525">
              <a:noFill/>
              <a:miter lim="800000"/>
              <a:headEnd/>
              <a:tailEnd/>
            </a:ln>
          </p:spPr>
          <p:txBody>
            <a:bodyPr wrap="none">
              <a:spAutoFit/>
            </a:bodyPr>
            <a:lstStyle/>
            <a:p>
              <a:r>
                <a:rPr lang="en-US" sz="1100"/>
                <a:t>Cathode</a:t>
              </a:r>
              <a:endParaRPr lang="de-CH" sz="1100"/>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600" b="1" dirty="0" smtClean="0">
                <a:latin typeface="Times New Roman" pitchFamily="18" charset="0"/>
                <a:cs typeface="Times New Roman" pitchFamily="18" charset="0"/>
              </a:rPr>
              <a:t>Basic LED Circuit</a:t>
            </a:r>
            <a:endParaRPr lang="en-IN" sz="3600"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2FDE02C5-EDE9-4B5C-92FE-AA4A60EEF735}" type="datetime1">
              <a:rPr lang="en-US" smtClean="0"/>
              <a:pPr/>
              <a:t>3/16/2021</a:t>
            </a:fld>
            <a:endParaRPr lang="en-US"/>
          </a:p>
        </p:txBody>
      </p:sp>
      <p:sp>
        <p:nvSpPr>
          <p:cNvPr id="3" name="Content Placeholder 2"/>
          <p:cNvSpPr>
            <a:spLocks noGrp="1"/>
          </p:cNvSpPr>
          <p:nvPr>
            <p:ph sz="quarter" idx="1"/>
          </p:nvPr>
        </p:nvSpPr>
        <p:spPr/>
        <p:txBody>
          <a:bodyPr/>
          <a:lstStyle/>
          <a:p>
            <a:pPr>
              <a:defRPr/>
            </a:pPr>
            <a:r>
              <a:rPr lang="en-US" dirty="0" smtClean="0"/>
              <a:t>Connect the positive (+) lead of a power source to the long leg of an LED.</a:t>
            </a:r>
          </a:p>
          <a:p>
            <a:pPr>
              <a:defRPr/>
            </a:pPr>
            <a:r>
              <a:rPr lang="en-US" dirty="0" smtClean="0"/>
              <a:t>Connect other leg of the LED to a resistor.</a:t>
            </a:r>
          </a:p>
          <a:p>
            <a:pPr lvl="1">
              <a:defRPr/>
            </a:pPr>
            <a:r>
              <a:rPr lang="en-US" dirty="0" smtClean="0"/>
              <a:t>High resistance means a darker light.</a:t>
            </a:r>
          </a:p>
          <a:p>
            <a:pPr lvl="1">
              <a:defRPr/>
            </a:pPr>
            <a:r>
              <a:rPr lang="en-US" dirty="0" smtClean="0"/>
              <a:t>Low resistance means brighter light.</a:t>
            </a:r>
          </a:p>
          <a:p>
            <a:pPr lvl="1">
              <a:defRPr/>
            </a:pPr>
            <a:r>
              <a:rPr lang="en-US" dirty="0" smtClean="0"/>
              <a:t>No resistance means a burned out LED.</a:t>
            </a:r>
          </a:p>
          <a:p>
            <a:pPr>
              <a:defRPr/>
            </a:pPr>
            <a:r>
              <a:rPr lang="en-US" dirty="0" smtClean="0"/>
              <a:t>Connect other leg of the resistor to the negative lead of the power source.</a:t>
            </a:r>
          </a:p>
        </p:txBody>
      </p:sp>
      <p:pic>
        <p:nvPicPr>
          <p:cNvPr id="4" name="Picture 4" descr="LED Circuit"/>
          <p:cNvPicPr>
            <a:picLocks noChangeAspect="1" noChangeArrowheads="1"/>
          </p:cNvPicPr>
          <p:nvPr/>
        </p:nvPicPr>
        <p:blipFill>
          <a:blip r:embed="rId2"/>
          <a:srcRect/>
          <a:stretch>
            <a:fillRect/>
          </a:stretch>
        </p:blipFill>
        <p:spPr bwMode="auto">
          <a:xfrm>
            <a:off x="7897813" y="1600200"/>
            <a:ext cx="1246187" cy="49530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LED</a:t>
            </a:r>
            <a:endParaRPr lang="en-US" dirty="0"/>
          </a:p>
        </p:txBody>
      </p:sp>
      <p:sp>
        <p:nvSpPr>
          <p:cNvPr id="3" name="Date Placeholder 2"/>
          <p:cNvSpPr>
            <a:spLocks noGrp="1"/>
          </p:cNvSpPr>
          <p:nvPr>
            <p:ph type="dt" sz="half" idx="10"/>
          </p:nvPr>
        </p:nvSpPr>
        <p:spPr/>
        <p:txBody>
          <a:bodyPr/>
          <a:lstStyle/>
          <a:p>
            <a:fld id="{E07F1C61-3DEA-4056-8483-83C018A84696}"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LEDs don’t contain mercury or other toxins and don’t emit UV light, so they don't attract bugs. </a:t>
            </a:r>
          </a:p>
          <a:p>
            <a:r>
              <a:rPr lang="en-US" dirty="0" smtClean="0"/>
              <a:t>They also are resistant to shocks and vibrations. </a:t>
            </a:r>
          </a:p>
          <a:p>
            <a:r>
              <a:rPr lang="en-US" dirty="0" smtClean="0"/>
              <a:t>Small LED bulbs generate very little heat, so they are cool to touch. </a:t>
            </a:r>
          </a:p>
          <a:p>
            <a:r>
              <a:rPr lang="en-US" dirty="0" smtClean="0"/>
              <a:t>LED bulbs don't generate radio frequency waves, and therefore don't interfere with TV or radio broadcasts.</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457200" y="0"/>
            <a:ext cx="8229600" cy="1143000"/>
          </a:xfrm>
        </p:spPr>
        <p:txBody>
          <a:bodyPr>
            <a:normAutofit/>
          </a:bodyPr>
          <a:lstStyle/>
          <a:p>
            <a:pPr eaLnBrk="1" hangingPunct="1"/>
            <a:r>
              <a:rPr lang="en-US" sz="3600" b="1" dirty="0" smtClean="0">
                <a:latin typeface="Times New Roman" pitchFamily="18" charset="0"/>
                <a:cs typeface="Times New Roman" pitchFamily="18" charset="0"/>
              </a:rPr>
              <a:t>LED- connection with </a:t>
            </a:r>
            <a:r>
              <a:rPr lang="en-US" sz="3600" b="1" dirty="0" err="1" smtClean="0">
                <a:latin typeface="Times New Roman" pitchFamily="18" charset="0"/>
                <a:cs typeface="Times New Roman" pitchFamily="18" charset="0"/>
              </a:rPr>
              <a:t>Arduino</a:t>
            </a:r>
            <a:endParaRPr lang="de-CH" sz="3600" b="1" dirty="0" smtClean="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FDCD02E7-F869-4FFB-987F-5BD081561CF1}" type="datetime1">
              <a:rPr lang="en-US" smtClean="0"/>
              <a:pPr/>
              <a:t>3/16/2021</a:t>
            </a:fld>
            <a:endParaRPr lang="en-US"/>
          </a:p>
        </p:txBody>
      </p:sp>
      <p:sp>
        <p:nvSpPr>
          <p:cNvPr id="4" name="Rectangle 3"/>
          <p:cNvSpPr/>
          <p:nvPr/>
        </p:nvSpPr>
        <p:spPr>
          <a:xfrm>
            <a:off x="5724525" y="3584575"/>
            <a:ext cx="3279775" cy="18446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800" dirty="0">
                <a:solidFill>
                  <a:schemeClr val="tx1">
                    <a:lumMod val="65000"/>
                    <a:lumOff val="35000"/>
                  </a:schemeClr>
                </a:solidFill>
              </a:rPr>
              <a:t>The long leg of the LED is connected to </a:t>
            </a:r>
            <a:r>
              <a:rPr lang="en-US" sz="2800" b="1" dirty="0">
                <a:solidFill>
                  <a:schemeClr val="tx2"/>
                </a:solidFill>
              </a:rPr>
              <a:t>pin 13</a:t>
            </a:r>
            <a:r>
              <a:rPr lang="en-US" sz="2800" dirty="0">
                <a:solidFill>
                  <a:schemeClr val="tx1">
                    <a:lumMod val="65000"/>
                    <a:lumOff val="35000"/>
                  </a:schemeClr>
                </a:solidFill>
              </a:rPr>
              <a:t>, the short leg to ground (</a:t>
            </a:r>
            <a:r>
              <a:rPr lang="en-US" sz="2800" b="1" dirty="0">
                <a:solidFill>
                  <a:schemeClr val="tx1"/>
                </a:solidFill>
              </a:rPr>
              <a:t>GND</a:t>
            </a:r>
            <a:r>
              <a:rPr lang="en-US" sz="2800" dirty="0">
                <a:solidFill>
                  <a:schemeClr val="tx1">
                    <a:lumMod val="65000"/>
                    <a:lumOff val="35000"/>
                  </a:schemeClr>
                </a:solidFill>
              </a:rPr>
              <a:t>)</a:t>
            </a:r>
            <a:br>
              <a:rPr lang="en-US" sz="2800" dirty="0">
                <a:solidFill>
                  <a:schemeClr val="tx1">
                    <a:lumMod val="65000"/>
                    <a:lumOff val="35000"/>
                  </a:schemeClr>
                </a:solidFill>
              </a:rPr>
            </a:br>
            <a:endParaRPr lang="en-US" sz="2800" b="1" dirty="0">
              <a:solidFill>
                <a:schemeClr val="tx1">
                  <a:lumMod val="65000"/>
                  <a:lumOff val="35000"/>
                </a:schemeClr>
              </a:solidFill>
            </a:endParaRPr>
          </a:p>
        </p:txBody>
      </p:sp>
      <p:sp>
        <p:nvSpPr>
          <p:cNvPr id="5" name="Rectangle 4"/>
          <p:cNvSpPr/>
          <p:nvPr/>
        </p:nvSpPr>
        <p:spPr>
          <a:xfrm>
            <a:off x="5724525" y="1268413"/>
            <a:ext cx="3268663" cy="22018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sz="2800" b="1">
                <a:solidFill>
                  <a:srgbClr val="595959"/>
                </a:solidFill>
                <a:ea typeface="MS PGothic" pitchFamily="34" charset="-128"/>
                <a:cs typeface="Arial" pitchFamily="34" charset="0"/>
              </a:rPr>
              <a:t>Note</a:t>
            </a:r>
            <a:r>
              <a:rPr lang="en-US" sz="2800">
                <a:solidFill>
                  <a:srgbClr val="595959"/>
                </a:solidFill>
                <a:ea typeface="MS PGothic" pitchFamily="34" charset="-128"/>
                <a:cs typeface="Arial" pitchFamily="34" charset="0"/>
              </a:rPr>
              <a:t>: the additional </a:t>
            </a:r>
            <a:r>
              <a:rPr lang="en-US" sz="2800" b="1">
                <a:solidFill>
                  <a:srgbClr val="595959"/>
                </a:solidFill>
                <a:ea typeface="MS PGothic" pitchFamily="34" charset="-128"/>
                <a:cs typeface="Arial" pitchFamily="34" charset="0"/>
              </a:rPr>
              <a:t>1K </a:t>
            </a:r>
            <a:r>
              <a:rPr lang="el-GR" sz="2800" b="1">
                <a:solidFill>
                  <a:srgbClr val="595959"/>
                </a:solidFill>
                <a:ea typeface="MS PGothic" pitchFamily="34" charset="-128"/>
                <a:cs typeface="Arial" pitchFamily="34" charset="0"/>
              </a:rPr>
              <a:t>Ω</a:t>
            </a:r>
            <a:r>
              <a:rPr lang="en-US" sz="2800">
                <a:solidFill>
                  <a:srgbClr val="595959"/>
                </a:solidFill>
                <a:ea typeface="MS PGothic" pitchFamily="34" charset="-128"/>
                <a:cs typeface="Arial" pitchFamily="34" charset="0"/>
              </a:rPr>
              <a:t> resistor should be used to prevent damage to the pins / LED if it</a:t>
            </a:r>
            <a:r>
              <a:rPr lang="en-US" altLang="en-US" sz="2800">
                <a:solidFill>
                  <a:srgbClr val="595959"/>
                </a:solidFill>
                <a:ea typeface="MS PGothic" pitchFamily="34" charset="-128"/>
                <a:cs typeface="Arial" pitchFamily="34" charset="0"/>
              </a:rPr>
              <a:t>’</a:t>
            </a:r>
            <a:r>
              <a:rPr lang="en-US" sz="2800">
                <a:solidFill>
                  <a:srgbClr val="595959"/>
                </a:solidFill>
                <a:ea typeface="MS PGothic" pitchFamily="34" charset="-128"/>
                <a:cs typeface="Arial" pitchFamily="34" charset="0"/>
              </a:rPr>
              <a:t>s reversed</a:t>
            </a:r>
          </a:p>
        </p:txBody>
      </p:sp>
      <p:pic>
        <p:nvPicPr>
          <p:cNvPr id="46085" name="Picture 9"/>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900113" y="1609725"/>
            <a:ext cx="4060825" cy="4914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1205" name="Picture 11" descr="Creative Commons License"/>
          <p:cNvPicPr>
            <a:picLocks noChangeAspect="1" noChangeArrowheads="1"/>
          </p:cNvPicPr>
          <p:nvPr/>
        </p:nvPicPr>
        <p:blipFill>
          <a:blip r:embed="rId4"/>
          <a:srcRect/>
          <a:stretch>
            <a:fillRect/>
          </a:stretch>
        </p:blipFill>
        <p:spPr bwMode="auto">
          <a:xfrm>
            <a:off x="8291513" y="6548438"/>
            <a:ext cx="838200" cy="295275"/>
          </a:xfrm>
          <a:prstGeom prst="rect">
            <a:avLst/>
          </a:prstGeom>
          <a:noFill/>
          <a:ln w="9525">
            <a:noFill/>
            <a:miter lim="800000"/>
            <a:headEnd/>
            <a:tailEnd/>
          </a:ln>
        </p:spPr>
      </p:pic>
      <p:sp>
        <p:nvSpPr>
          <p:cNvPr id="11" name="Rectangle 10"/>
          <p:cNvSpPr/>
          <p:nvPr/>
        </p:nvSpPr>
        <p:spPr>
          <a:xfrm>
            <a:off x="5724525" y="5530850"/>
            <a:ext cx="3279775" cy="9223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800" dirty="0">
                <a:solidFill>
                  <a:schemeClr val="tx1">
                    <a:lumMod val="65000"/>
                    <a:lumOff val="35000"/>
                  </a:schemeClr>
                </a:solidFill>
              </a:rPr>
              <a:t>The Ethernet Shield is not needed here</a:t>
            </a:r>
          </a:p>
        </p:txBody>
      </p:sp>
      <p:sp>
        <p:nvSpPr>
          <p:cNvPr id="51207" name="TextBox 5"/>
          <p:cNvSpPr txBox="1">
            <a:spLocks noChangeArrowheads="1"/>
          </p:cNvSpPr>
          <p:nvPr/>
        </p:nvSpPr>
        <p:spPr bwMode="auto">
          <a:xfrm>
            <a:off x="3486150" y="4371975"/>
            <a:ext cx="300038" cy="369888"/>
          </a:xfrm>
          <a:prstGeom prst="rect">
            <a:avLst/>
          </a:prstGeom>
          <a:noFill/>
          <a:ln w="9525">
            <a:noFill/>
            <a:miter lim="800000"/>
            <a:headEnd/>
            <a:tailEnd/>
          </a:ln>
        </p:spPr>
        <p:txBody>
          <a:bodyPr wrap="none">
            <a:spAutoFit/>
          </a:bodyPr>
          <a:lstStyle/>
          <a:p>
            <a:r>
              <a:rPr lang="en-US"/>
              <a:t>+</a:t>
            </a:r>
            <a:endParaRPr lang="de-CH"/>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LED- Blink Code</a:t>
            </a:r>
            <a:endParaRPr lang="en-US" dirty="0"/>
          </a:p>
        </p:txBody>
      </p:sp>
      <p:sp>
        <p:nvSpPr>
          <p:cNvPr id="3" name="Date Placeholder 2"/>
          <p:cNvSpPr>
            <a:spLocks noGrp="1"/>
          </p:cNvSpPr>
          <p:nvPr>
            <p:ph type="dt" sz="half" idx="10"/>
          </p:nvPr>
        </p:nvSpPr>
        <p:spPr/>
        <p:txBody>
          <a:bodyPr/>
          <a:lstStyle/>
          <a:p>
            <a:fld id="{FC3742D4-4527-4B91-BBFD-8FA73E1283E1}" type="datetime1">
              <a:rPr lang="en-US" smtClean="0"/>
              <a:pPr/>
              <a:t>3/16/2021</a:t>
            </a:fld>
            <a:endParaRPr lang="en-US"/>
          </a:p>
        </p:txBody>
      </p:sp>
      <p:sp>
        <p:nvSpPr>
          <p:cNvPr id="5" name="Content Placeholder 4"/>
          <p:cNvSpPr>
            <a:spLocks noGrp="1"/>
          </p:cNvSpPr>
          <p:nvPr>
            <p:ph sz="quarter" idx="1"/>
          </p:nvPr>
        </p:nvSpPr>
        <p:spPr/>
        <p:txBody>
          <a:bodyPr>
            <a:normAutofit fontScale="85000" lnSpcReduction="10000"/>
          </a:bodyPr>
          <a:lstStyle/>
          <a:p>
            <a:pPr>
              <a:buNone/>
            </a:pPr>
            <a:r>
              <a:rPr lang="en-US" dirty="0" err="1" smtClean="0"/>
              <a:t>int</a:t>
            </a:r>
            <a:r>
              <a:rPr lang="en-US" dirty="0" smtClean="0"/>
              <a:t>  </a:t>
            </a:r>
            <a:r>
              <a:rPr lang="en-US" dirty="0" err="1" smtClean="0"/>
              <a:t>ledpin</a:t>
            </a:r>
            <a:r>
              <a:rPr lang="en-US" dirty="0" smtClean="0"/>
              <a:t>=13;</a:t>
            </a:r>
          </a:p>
          <a:p>
            <a:pPr>
              <a:buNone/>
            </a:pPr>
            <a:r>
              <a:rPr lang="en-US" dirty="0" smtClean="0"/>
              <a:t>void setup() {</a:t>
            </a:r>
          </a:p>
          <a:p>
            <a:pPr>
              <a:buNone/>
            </a:pPr>
            <a:r>
              <a:rPr lang="en-US" dirty="0" err="1" smtClean="0"/>
              <a:t>pinMode</a:t>
            </a:r>
            <a:r>
              <a:rPr lang="en-US" dirty="0" smtClean="0"/>
              <a:t>(</a:t>
            </a:r>
            <a:r>
              <a:rPr lang="en-US" dirty="0" err="1" smtClean="0"/>
              <a:t>ledpin</a:t>
            </a:r>
            <a:r>
              <a:rPr lang="en-US" dirty="0" smtClean="0"/>
              <a:t>, OUTPUT);    // initialize digital pin 13 as an output.</a:t>
            </a:r>
          </a:p>
          <a:p>
            <a:pPr>
              <a:buNone/>
            </a:pPr>
            <a:r>
              <a:rPr lang="en-US" dirty="0" smtClean="0"/>
              <a:t>}</a:t>
            </a:r>
          </a:p>
          <a:p>
            <a:pPr>
              <a:buNone/>
            </a:pPr>
            <a:r>
              <a:rPr lang="en-US" dirty="0" smtClean="0"/>
              <a:t>// the loop function runs over and over again forever</a:t>
            </a:r>
          </a:p>
          <a:p>
            <a:pPr>
              <a:buNone/>
            </a:pPr>
            <a:r>
              <a:rPr lang="en-US" dirty="0" smtClean="0"/>
              <a:t>void loop() {</a:t>
            </a:r>
          </a:p>
          <a:p>
            <a:pPr>
              <a:buNone/>
            </a:pPr>
            <a:r>
              <a:rPr lang="en-US" dirty="0" smtClean="0"/>
              <a:t>  </a:t>
            </a:r>
            <a:r>
              <a:rPr lang="en-US" dirty="0" err="1" smtClean="0"/>
              <a:t>digitalWrite</a:t>
            </a:r>
            <a:r>
              <a:rPr lang="en-US" dirty="0" smtClean="0"/>
              <a:t>(</a:t>
            </a:r>
            <a:r>
              <a:rPr lang="en-US" dirty="0" err="1" smtClean="0"/>
              <a:t>ledpin</a:t>
            </a:r>
            <a:r>
              <a:rPr lang="en-US" dirty="0" smtClean="0"/>
              <a:t>, HIGH);   </a:t>
            </a:r>
            <a:r>
              <a:rPr lang="en-US" sz="2200" dirty="0" smtClean="0"/>
              <a:t>// turn the LED on (HIGH is the voltage level)</a:t>
            </a:r>
            <a:endParaRPr lang="en-US" dirty="0" smtClean="0"/>
          </a:p>
          <a:p>
            <a:pPr>
              <a:buNone/>
            </a:pPr>
            <a:r>
              <a:rPr lang="en-US" dirty="0" smtClean="0"/>
              <a:t>  delay(1000);              // wait for a second</a:t>
            </a:r>
          </a:p>
          <a:p>
            <a:pPr>
              <a:buNone/>
            </a:pPr>
            <a:r>
              <a:rPr lang="en-US" dirty="0" smtClean="0"/>
              <a:t>  </a:t>
            </a:r>
            <a:r>
              <a:rPr lang="en-US" dirty="0" err="1" smtClean="0"/>
              <a:t>digitalWrite</a:t>
            </a:r>
            <a:r>
              <a:rPr lang="en-US" dirty="0" smtClean="0"/>
              <a:t>(</a:t>
            </a:r>
            <a:r>
              <a:rPr lang="en-US" dirty="0" err="1" smtClean="0"/>
              <a:t>ledpin</a:t>
            </a:r>
            <a:r>
              <a:rPr lang="en-US" dirty="0" smtClean="0"/>
              <a:t>, LOW);    </a:t>
            </a:r>
            <a:r>
              <a:rPr lang="en-US" sz="2200" dirty="0" smtClean="0"/>
              <a:t>// turn the LED off by making the voltage LOW</a:t>
            </a:r>
            <a:endParaRPr lang="en-US" dirty="0" smtClean="0"/>
          </a:p>
          <a:p>
            <a:pPr>
              <a:buNone/>
            </a:pPr>
            <a:r>
              <a:rPr lang="en-US" dirty="0" smtClean="0"/>
              <a:t>  delay(1000);              // wait for a second</a:t>
            </a:r>
          </a:p>
          <a:p>
            <a:pPr>
              <a:buNone/>
            </a:pPr>
            <a:r>
              <a:rPr lang="en-US" dirty="0" smtClean="0"/>
              <a:t>}</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90600" y="2667000"/>
            <a:ext cx="7772400" cy="1143000"/>
          </a:xfrm>
        </p:spPr>
        <p:txBody>
          <a:bodyPr>
            <a:normAutofit fontScale="90000"/>
          </a:bodyPr>
          <a:lstStyle/>
          <a:p>
            <a:pPr algn="ctr"/>
            <a:r>
              <a:rPr lang="en-US" b="1" dirty="0" smtClean="0"/>
              <a:t>Like to give a try developing traffic light Signaling ????</a:t>
            </a:r>
            <a:endParaRPr lang="en-US" b="1" dirty="0"/>
          </a:p>
        </p:txBody>
      </p:sp>
      <p:sp>
        <p:nvSpPr>
          <p:cNvPr id="3" name="Date Placeholder 2"/>
          <p:cNvSpPr>
            <a:spLocks noGrp="1"/>
          </p:cNvSpPr>
          <p:nvPr>
            <p:ph type="dt" sz="half" idx="10"/>
          </p:nvPr>
        </p:nvSpPr>
        <p:spPr/>
        <p:txBody>
          <a:bodyPr/>
          <a:lstStyle/>
          <a:p>
            <a:fld id="{8A33E704-2789-49C4-B52D-224EEF2DA2C4}" type="datetime1">
              <a:rPr lang="en-US" smtClean="0"/>
              <a:pPr/>
              <a:t>3/16/2021</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Four LED- Blink Code</a:t>
            </a:r>
            <a:endParaRPr lang="en-IN" sz="3600" b="1"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412250B7-E2E7-44FE-93BF-EECCDD72F923}" type="datetime1">
              <a:rPr lang="en-US" smtClean="0"/>
              <a:pPr/>
              <a:t>3/16/2021</a:t>
            </a:fld>
            <a:endParaRPr lang="en-US"/>
          </a:p>
        </p:txBody>
      </p:sp>
      <p:sp>
        <p:nvSpPr>
          <p:cNvPr id="5" name="Rectangle 3"/>
          <p:cNvSpPr>
            <a:spLocks noGrp="1" noChangeArrowheads="1"/>
          </p:cNvSpPr>
          <p:nvPr>
            <p:ph sz="quarter" idx="1"/>
          </p:nvPr>
        </p:nvSpPr>
        <p:spPr/>
        <p:txBody>
          <a:bodyPr>
            <a:normAutofit fontScale="92500" lnSpcReduction="10000"/>
          </a:bodyPr>
          <a:lstStyle/>
          <a:p>
            <a:pPr eaLnBrk="1" hangingPunct="1">
              <a:lnSpc>
                <a:spcPct val="80000"/>
              </a:lnSpc>
              <a:buFont typeface="Wingdings" pitchFamily="2" charset="2"/>
              <a:buNone/>
              <a:defRPr/>
            </a:pPr>
            <a:r>
              <a:rPr lang="en-US" sz="2800" dirty="0" smtClean="0"/>
              <a:t>void setup( ) {</a:t>
            </a:r>
          </a:p>
          <a:p>
            <a:pPr eaLnBrk="1" hangingPunct="1">
              <a:lnSpc>
                <a:spcPct val="80000"/>
              </a:lnSpc>
              <a:buFont typeface="Wingdings" pitchFamily="2" charset="2"/>
              <a:buNone/>
              <a:defRPr/>
            </a:pPr>
            <a:r>
              <a:rPr lang="en-US" sz="2800" dirty="0" smtClean="0"/>
              <a:t>  </a:t>
            </a:r>
            <a:r>
              <a:rPr lang="en-US" sz="2800" dirty="0" err="1" smtClean="0"/>
              <a:t>pinMode</a:t>
            </a:r>
            <a:r>
              <a:rPr lang="en-US" sz="2800" dirty="0" smtClean="0"/>
              <a:t>(1, OUTPUT);</a:t>
            </a:r>
          </a:p>
          <a:p>
            <a:pPr eaLnBrk="1" hangingPunct="1">
              <a:lnSpc>
                <a:spcPct val="80000"/>
              </a:lnSpc>
              <a:buFont typeface="Wingdings" pitchFamily="2" charset="2"/>
              <a:buNone/>
              <a:defRPr/>
            </a:pPr>
            <a:r>
              <a:rPr lang="en-US" sz="2800" dirty="0" smtClean="0"/>
              <a:t>  </a:t>
            </a:r>
            <a:r>
              <a:rPr lang="en-US" sz="2800" dirty="0" err="1" smtClean="0"/>
              <a:t>pinMode</a:t>
            </a:r>
            <a:r>
              <a:rPr lang="en-US" sz="2800" dirty="0" smtClean="0"/>
              <a:t>(3, OUTPUT);</a:t>
            </a:r>
          </a:p>
          <a:p>
            <a:pPr eaLnBrk="1" hangingPunct="1">
              <a:lnSpc>
                <a:spcPct val="80000"/>
              </a:lnSpc>
              <a:buFont typeface="Wingdings" pitchFamily="2" charset="2"/>
              <a:buNone/>
              <a:defRPr/>
            </a:pPr>
            <a:r>
              <a:rPr lang="en-US" sz="2800" dirty="0" smtClean="0"/>
              <a:t>  </a:t>
            </a:r>
            <a:r>
              <a:rPr lang="en-US" sz="2800" dirty="0" err="1" smtClean="0"/>
              <a:t>pinMode</a:t>
            </a:r>
            <a:r>
              <a:rPr lang="en-US" sz="2800" dirty="0" smtClean="0"/>
              <a:t>(5, OUTPUT);</a:t>
            </a:r>
          </a:p>
          <a:p>
            <a:pPr eaLnBrk="1" hangingPunct="1">
              <a:lnSpc>
                <a:spcPct val="80000"/>
              </a:lnSpc>
              <a:buFont typeface="Wingdings" pitchFamily="2" charset="2"/>
              <a:buNone/>
              <a:defRPr/>
            </a:pPr>
            <a:r>
              <a:rPr lang="en-US" sz="2800" dirty="0" smtClean="0"/>
              <a:t>  </a:t>
            </a:r>
            <a:r>
              <a:rPr lang="en-US" sz="2800" dirty="0" err="1" smtClean="0"/>
              <a:t>pinMode</a:t>
            </a:r>
            <a:r>
              <a:rPr lang="en-US" sz="2800" dirty="0" smtClean="0"/>
              <a:t>(7, OUTPUT);</a:t>
            </a:r>
          </a:p>
          <a:p>
            <a:pPr eaLnBrk="1" hangingPunct="1">
              <a:lnSpc>
                <a:spcPct val="80000"/>
              </a:lnSpc>
              <a:buFont typeface="Wingdings" pitchFamily="2" charset="2"/>
              <a:buNone/>
              <a:defRPr/>
            </a:pPr>
            <a:r>
              <a:rPr lang="en-US" sz="2800" dirty="0" smtClean="0"/>
              <a:t>}</a:t>
            </a:r>
          </a:p>
          <a:p>
            <a:pPr lvl="0">
              <a:lnSpc>
                <a:spcPct val="80000"/>
              </a:lnSpc>
              <a:buNone/>
              <a:defRPr/>
            </a:pPr>
            <a:r>
              <a:rPr lang="en-US" sz="2800" dirty="0" smtClean="0"/>
              <a:t>void loop( ) </a:t>
            </a:r>
          </a:p>
          <a:p>
            <a:pPr lvl="0">
              <a:lnSpc>
                <a:spcPct val="80000"/>
              </a:lnSpc>
              <a:buNone/>
              <a:defRPr/>
            </a:pPr>
            <a:r>
              <a:rPr lang="en-US" sz="2800" dirty="0" smtClean="0"/>
              <a:t>{</a:t>
            </a:r>
          </a:p>
          <a:p>
            <a:pPr lvl="0">
              <a:lnSpc>
                <a:spcPct val="80000"/>
              </a:lnSpc>
              <a:buNone/>
              <a:defRPr/>
            </a:pPr>
            <a:r>
              <a:rPr lang="en-US" sz="2800" dirty="0" smtClean="0"/>
              <a:t>  </a:t>
            </a:r>
            <a:r>
              <a:rPr lang="en-US" sz="2800" dirty="0" err="1" smtClean="0"/>
              <a:t>digitalWrite</a:t>
            </a:r>
            <a:r>
              <a:rPr lang="en-US" sz="2800" dirty="0" smtClean="0"/>
              <a:t>(1, HIGH);</a:t>
            </a:r>
          </a:p>
          <a:p>
            <a:pPr lvl="0">
              <a:lnSpc>
                <a:spcPct val="80000"/>
              </a:lnSpc>
              <a:buNone/>
              <a:defRPr/>
            </a:pPr>
            <a:r>
              <a:rPr lang="en-US" sz="2800" dirty="0" smtClean="0"/>
              <a:t>  delay (200);</a:t>
            </a:r>
          </a:p>
          <a:p>
            <a:pPr lvl="0">
              <a:lnSpc>
                <a:spcPct val="80000"/>
              </a:lnSpc>
              <a:buNone/>
              <a:defRPr/>
            </a:pPr>
            <a:r>
              <a:rPr lang="en-US" sz="2800" dirty="0" smtClean="0"/>
              <a:t>  </a:t>
            </a:r>
            <a:r>
              <a:rPr lang="en-US" sz="2800" dirty="0" err="1" smtClean="0"/>
              <a:t>digitalWrite</a:t>
            </a:r>
            <a:r>
              <a:rPr lang="en-US" sz="2800" dirty="0" smtClean="0"/>
              <a:t>(1, LOW);</a:t>
            </a:r>
          </a:p>
          <a:p>
            <a:pPr lvl="0">
              <a:lnSpc>
                <a:spcPct val="80000"/>
              </a:lnSpc>
              <a:buNone/>
              <a:defRPr/>
            </a:pPr>
            <a:endParaRPr lang="en-US" sz="2000" dirty="0" smtClean="0"/>
          </a:p>
          <a:p>
            <a:pPr lvl="0">
              <a:lnSpc>
                <a:spcPct val="80000"/>
              </a:lnSpc>
              <a:buNone/>
              <a:defRPr/>
            </a:pPr>
            <a:r>
              <a:rPr lang="en-US" sz="2000" dirty="0" smtClean="0"/>
              <a:t>  </a:t>
            </a:r>
          </a:p>
        </p:txBody>
      </p:sp>
      <p:sp>
        <p:nvSpPr>
          <p:cNvPr id="9" name="Content Placeholder 8"/>
          <p:cNvSpPr>
            <a:spLocks noGrp="1"/>
          </p:cNvSpPr>
          <p:nvPr>
            <p:ph sz="quarter" idx="2"/>
          </p:nvPr>
        </p:nvSpPr>
        <p:spPr/>
        <p:txBody>
          <a:bodyPr>
            <a:normAutofit fontScale="92500" lnSpcReduction="10000"/>
          </a:bodyPr>
          <a:lstStyle/>
          <a:p>
            <a:pPr lvl="0">
              <a:lnSpc>
                <a:spcPct val="80000"/>
              </a:lnSpc>
              <a:buNone/>
              <a:defRPr/>
            </a:pPr>
            <a:r>
              <a:rPr lang="en-US" sz="2800" dirty="0" err="1" smtClean="0"/>
              <a:t>digitalWrite</a:t>
            </a:r>
            <a:r>
              <a:rPr lang="en-US" sz="2800" dirty="0" smtClean="0"/>
              <a:t>(3, HIGH);</a:t>
            </a:r>
          </a:p>
          <a:p>
            <a:pPr lvl="0">
              <a:lnSpc>
                <a:spcPct val="80000"/>
              </a:lnSpc>
              <a:buNone/>
              <a:defRPr/>
            </a:pPr>
            <a:r>
              <a:rPr lang="en-US" sz="2800" dirty="0" smtClean="0"/>
              <a:t>  delay (200);</a:t>
            </a:r>
          </a:p>
          <a:p>
            <a:pPr lvl="0">
              <a:lnSpc>
                <a:spcPct val="80000"/>
              </a:lnSpc>
              <a:buNone/>
              <a:defRPr/>
            </a:pPr>
            <a:r>
              <a:rPr lang="en-US" sz="2800" dirty="0" smtClean="0"/>
              <a:t>  </a:t>
            </a:r>
            <a:r>
              <a:rPr lang="en-US" sz="2800" dirty="0" err="1" smtClean="0"/>
              <a:t>digitalWrite</a:t>
            </a:r>
            <a:r>
              <a:rPr lang="en-US" sz="2800" dirty="0" smtClean="0"/>
              <a:t>(3, LOW);</a:t>
            </a:r>
          </a:p>
          <a:p>
            <a:pPr lvl="0">
              <a:lnSpc>
                <a:spcPct val="80000"/>
              </a:lnSpc>
              <a:buNone/>
              <a:defRPr/>
            </a:pPr>
            <a:endParaRPr lang="en-US" sz="2800" dirty="0" smtClean="0"/>
          </a:p>
          <a:p>
            <a:pPr lvl="0">
              <a:lnSpc>
                <a:spcPct val="80000"/>
              </a:lnSpc>
              <a:buNone/>
              <a:defRPr/>
            </a:pPr>
            <a:r>
              <a:rPr lang="en-US" sz="2800" dirty="0" smtClean="0"/>
              <a:t>  </a:t>
            </a:r>
            <a:r>
              <a:rPr lang="en-US" sz="2800" dirty="0" err="1" smtClean="0"/>
              <a:t>digitalWrite</a:t>
            </a:r>
            <a:r>
              <a:rPr lang="en-US" sz="2800" dirty="0" smtClean="0"/>
              <a:t>(5, HIGH);</a:t>
            </a:r>
          </a:p>
          <a:p>
            <a:pPr lvl="0">
              <a:lnSpc>
                <a:spcPct val="80000"/>
              </a:lnSpc>
              <a:buNone/>
              <a:defRPr/>
            </a:pPr>
            <a:r>
              <a:rPr lang="en-US" sz="2800" dirty="0" smtClean="0"/>
              <a:t>  delay (200);</a:t>
            </a:r>
          </a:p>
          <a:p>
            <a:pPr lvl="0">
              <a:lnSpc>
                <a:spcPct val="80000"/>
              </a:lnSpc>
              <a:buNone/>
              <a:defRPr/>
            </a:pPr>
            <a:r>
              <a:rPr lang="en-US" sz="2800" dirty="0" smtClean="0"/>
              <a:t>  </a:t>
            </a:r>
            <a:r>
              <a:rPr lang="en-US" sz="2800" dirty="0" err="1" smtClean="0"/>
              <a:t>digitalWrite</a:t>
            </a:r>
            <a:r>
              <a:rPr lang="en-US" sz="2800" dirty="0" smtClean="0"/>
              <a:t>(5, LOW);</a:t>
            </a:r>
          </a:p>
          <a:p>
            <a:pPr lvl="0">
              <a:lnSpc>
                <a:spcPct val="80000"/>
              </a:lnSpc>
              <a:buNone/>
              <a:defRPr/>
            </a:pPr>
            <a:endParaRPr lang="en-US" sz="2800" dirty="0" smtClean="0"/>
          </a:p>
          <a:p>
            <a:pPr lvl="0">
              <a:lnSpc>
                <a:spcPct val="80000"/>
              </a:lnSpc>
              <a:buNone/>
              <a:defRPr/>
            </a:pPr>
            <a:r>
              <a:rPr lang="en-US" sz="2800" dirty="0" smtClean="0"/>
              <a:t> </a:t>
            </a:r>
            <a:r>
              <a:rPr lang="en-US" sz="2800" dirty="0" err="1" smtClean="0"/>
              <a:t>digitalWrite</a:t>
            </a:r>
            <a:r>
              <a:rPr lang="en-US" sz="2800" dirty="0" smtClean="0"/>
              <a:t>(7, HIGH);</a:t>
            </a:r>
          </a:p>
          <a:p>
            <a:pPr lvl="0">
              <a:lnSpc>
                <a:spcPct val="80000"/>
              </a:lnSpc>
              <a:buNone/>
              <a:defRPr/>
            </a:pPr>
            <a:r>
              <a:rPr lang="en-US" sz="2800" dirty="0" smtClean="0"/>
              <a:t>  delay (200);</a:t>
            </a:r>
          </a:p>
          <a:p>
            <a:pPr lvl="0">
              <a:lnSpc>
                <a:spcPct val="80000"/>
              </a:lnSpc>
              <a:buNone/>
              <a:defRPr/>
            </a:pPr>
            <a:r>
              <a:rPr lang="en-US" sz="2800" dirty="0" smtClean="0"/>
              <a:t>  </a:t>
            </a:r>
            <a:r>
              <a:rPr lang="en-US" sz="2800" dirty="0" err="1" smtClean="0"/>
              <a:t>digitalWrite</a:t>
            </a:r>
            <a:r>
              <a:rPr lang="en-US" sz="2800" dirty="0" smtClean="0"/>
              <a:t>(7, LOW);</a:t>
            </a:r>
          </a:p>
          <a:p>
            <a:pPr lvl="0">
              <a:lnSpc>
                <a:spcPct val="80000"/>
              </a:lnSpc>
              <a:buNone/>
              <a:defRPr/>
            </a:pPr>
            <a:r>
              <a:rPr lang="en-US" sz="2800" dirty="0" smtClean="0"/>
              <a:t>}</a:t>
            </a:r>
          </a:p>
          <a:p>
            <a:pPr>
              <a:buNone/>
            </a:pPr>
            <a:endParaRPr lang="en-US" dirty="0"/>
          </a:p>
        </p:txBody>
      </p:sp>
      <p:sp>
        <p:nvSpPr>
          <p:cNvPr id="7" name="Rectangle 4"/>
          <p:cNvSpPr txBox="1">
            <a:spLocks noChangeArrowheads="1"/>
          </p:cNvSpPr>
          <p:nvPr/>
        </p:nvSpPr>
        <p:spPr>
          <a:xfrm>
            <a:off x="3657600" y="1219200"/>
            <a:ext cx="4038600" cy="5257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smtClean="0">
              <a:ln>
                <a:noFill/>
              </a:ln>
              <a:solidFill>
                <a:schemeClr val="tx1"/>
              </a:solidFill>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smtClean="0">
              <a:ln>
                <a:noFill/>
              </a:ln>
              <a:solidFill>
                <a:schemeClr val="tx1"/>
              </a:solidFill>
              <a:uLnTx/>
              <a:uFillTx/>
              <a:latin typeface="+mn-lt"/>
              <a:ea typeface="+mn-ea"/>
              <a:cs typeface="+mn-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p:txBody>
          <a:bodyPr>
            <a:normAutofit/>
          </a:bodyPr>
          <a:lstStyle/>
          <a:p>
            <a:pPr algn="l" eaLnBrk="1" hangingPunct="1"/>
            <a:r>
              <a:rPr lang="en-US" sz="3600" b="1" dirty="0" smtClean="0">
                <a:latin typeface="Times New Roman" pitchFamily="18" charset="0"/>
                <a:cs typeface="Times New Roman" pitchFamily="18" charset="0"/>
              </a:rPr>
              <a:t>The Switch</a:t>
            </a:r>
            <a:endParaRPr lang="de-CH" sz="3600" b="1" dirty="0" smtClean="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1E8B4D10-305A-465A-B3B3-741DAE28507B}" type="datetime1">
              <a:rPr lang="en-US" smtClean="0"/>
              <a:pPr/>
              <a:t>3/16/2021</a:t>
            </a:fld>
            <a:endParaRPr lang="en-US"/>
          </a:p>
        </p:txBody>
      </p:sp>
      <p:sp>
        <p:nvSpPr>
          <p:cNvPr id="3" name="Content Placeholder 2"/>
          <p:cNvSpPr>
            <a:spLocks noGrp="1"/>
          </p:cNvSpPr>
          <p:nvPr>
            <p:ph sz="quarter" idx="1"/>
          </p:nvPr>
        </p:nvSpPr>
        <p:spPr/>
        <p:txBody>
          <a:bodyPr/>
          <a:lstStyle/>
          <a:p>
            <a:pPr marL="0" indent="0">
              <a:defRPr/>
            </a:pPr>
            <a:r>
              <a:rPr lang="en-US" dirty="0" smtClean="0">
                <a:ea typeface="+mn-ea"/>
                <a:cs typeface="+mn-cs"/>
              </a:rPr>
              <a:t>A switch is a simple, digital </a:t>
            </a:r>
            <a:r>
              <a:rPr lang="en-US" b="1" dirty="0" smtClean="0">
                <a:ea typeface="+mn-ea"/>
                <a:cs typeface="+mn-cs"/>
              </a:rPr>
              <a:t>sensor</a:t>
            </a:r>
            <a:endParaRPr lang="en-US" dirty="0" smtClean="0">
              <a:ea typeface="+mn-ea"/>
              <a:cs typeface="+mn-cs"/>
            </a:endParaRPr>
          </a:p>
          <a:p>
            <a:pPr marL="0" indent="0">
              <a:defRPr/>
            </a:pPr>
            <a:r>
              <a:rPr lang="en-US" dirty="0" smtClean="0">
                <a:ea typeface="+mn-ea"/>
                <a:cs typeface="+mn-cs"/>
              </a:rPr>
              <a:t>Switches come in different forms, but all of them in some way </a:t>
            </a:r>
            <a:r>
              <a:rPr lang="en-US" b="1" dirty="0" smtClean="0">
                <a:ea typeface="+mn-ea"/>
                <a:cs typeface="+mn-cs"/>
              </a:rPr>
              <a:t>open</a:t>
            </a:r>
            <a:r>
              <a:rPr lang="en-US" dirty="0" smtClean="0">
                <a:ea typeface="+mn-ea"/>
                <a:cs typeface="+mn-cs"/>
              </a:rPr>
              <a:t> or </a:t>
            </a:r>
            <a:r>
              <a:rPr lang="en-US" b="1" dirty="0" smtClean="0">
                <a:ea typeface="+mn-ea"/>
                <a:cs typeface="+mn-cs"/>
              </a:rPr>
              <a:t>close</a:t>
            </a:r>
            <a:r>
              <a:rPr lang="en-US" dirty="0" smtClean="0">
                <a:ea typeface="+mn-ea"/>
                <a:cs typeface="+mn-cs"/>
              </a:rPr>
              <a:t> a gap in a wire</a:t>
            </a:r>
            <a:endParaRPr lang="en-US" dirty="0">
              <a:ea typeface="+mn-ea"/>
              <a:cs typeface="+mn-cs"/>
            </a:endParaRPr>
          </a:p>
          <a:p>
            <a:pPr marL="0" indent="0">
              <a:defRPr/>
            </a:pPr>
            <a:r>
              <a:rPr lang="en-US" dirty="0" smtClean="0">
                <a:ea typeface="+mn-ea"/>
                <a:cs typeface="+mn-cs"/>
              </a:rPr>
              <a:t>The </a:t>
            </a:r>
            <a:r>
              <a:rPr lang="en-US" b="1" dirty="0" smtClean="0">
                <a:ea typeface="+mn-ea"/>
                <a:cs typeface="+mn-cs"/>
              </a:rPr>
              <a:t>pushbutton</a:t>
            </a:r>
            <a:r>
              <a:rPr lang="en-US" dirty="0" smtClean="0">
                <a:ea typeface="+mn-ea"/>
                <a:cs typeface="+mn-cs"/>
              </a:rPr>
              <a:t> switch has four legs for easier mounting, but only two of them are needed</a:t>
            </a:r>
          </a:p>
          <a:p>
            <a:pPr marL="0" indent="0">
              <a:buFont typeface="Arial" charset="0"/>
              <a:buNone/>
              <a:defRPr/>
            </a:pPr>
            <a:endParaRPr lang="en-US" dirty="0">
              <a:ea typeface="+mn-ea"/>
              <a:cs typeface="+mn-cs"/>
            </a:endParaRPr>
          </a:p>
          <a:p>
            <a:pPr marL="0" indent="0">
              <a:buFont typeface="Arial" charset="0"/>
              <a:buNone/>
              <a:defRPr/>
            </a:pPr>
            <a:endParaRPr lang="en-US" dirty="0" smtClean="0">
              <a:ea typeface="+mn-ea"/>
              <a:cs typeface="+mn-cs"/>
            </a:endParaRPr>
          </a:p>
          <a:p>
            <a:pPr>
              <a:buFont typeface="Arial" charset="0"/>
              <a:buChar char="•"/>
              <a:defRPr/>
            </a:pPr>
            <a:endParaRPr lang="en-US" dirty="0">
              <a:ea typeface="+mn-ea"/>
              <a:cs typeface="+mn-cs"/>
            </a:endParaRPr>
          </a:p>
          <a:p>
            <a:pPr>
              <a:buFont typeface="Arial" charset="0"/>
              <a:buChar char="•"/>
              <a:defRPr/>
            </a:pPr>
            <a:endParaRPr lang="en-US" dirty="0" smtClean="0">
              <a:ea typeface="+mn-ea"/>
              <a:cs typeface="+mn-cs"/>
            </a:endParaRPr>
          </a:p>
          <a:p>
            <a:pPr>
              <a:buFont typeface="Arial" charset="0"/>
              <a:buChar char="•"/>
              <a:defRPr/>
            </a:pPr>
            <a:endParaRPr lang="en-US" dirty="0">
              <a:ea typeface="+mn-ea"/>
              <a:cs typeface="+mn-cs"/>
            </a:endParaRPr>
          </a:p>
        </p:txBody>
      </p:sp>
      <p:sp>
        <p:nvSpPr>
          <p:cNvPr id="7" name="Content Placeholder 6"/>
          <p:cNvSpPr>
            <a:spLocks noGrp="1"/>
          </p:cNvSpPr>
          <p:nvPr>
            <p:ph sz="quarter" idx="2"/>
          </p:nvPr>
        </p:nvSpPr>
        <p:spPr/>
        <p:txBody>
          <a:bodyPr/>
          <a:lstStyle/>
          <a:p>
            <a:endParaRPr lang="en-US"/>
          </a:p>
        </p:txBody>
      </p:sp>
      <p:pic>
        <p:nvPicPr>
          <p:cNvPr id="53254" name="Picture 5"/>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6019800" y="2286000"/>
            <a:ext cx="1765300" cy="1444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r>
              <a:rPr lang="en-IN" b="1" dirty="0" smtClean="0">
                <a:latin typeface="Times New Roman" pitchFamily="18" charset="0"/>
                <a:cs typeface="Times New Roman" pitchFamily="18" charset="0"/>
              </a:rPr>
              <a:t> Push Button-Connection with </a:t>
            </a:r>
            <a:r>
              <a:rPr lang="en-IN" b="1" dirty="0" err="1" smtClean="0">
                <a:latin typeface="Times New Roman" pitchFamily="18" charset="0"/>
                <a:cs typeface="Times New Roman" pitchFamily="18" charset="0"/>
              </a:rPr>
              <a:t>Arduino</a:t>
            </a:r>
            <a:endParaRPr lang="en-IN"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3D0C604E-B4BB-4A09-9609-5BB9C01E0D5E}" type="datetime1">
              <a:rPr lang="en-US" smtClean="0"/>
              <a:pPr/>
              <a:t>3/16/2021</a:t>
            </a:fld>
            <a:endParaRPr lang="en-US"/>
          </a:p>
        </p:txBody>
      </p:sp>
      <p:pic>
        <p:nvPicPr>
          <p:cNvPr id="30722" name="Picture 2" descr="https://www.arduino.cc/en/uploads/Tutorial/button.png"/>
          <p:cNvPicPr>
            <a:picLocks noChangeAspect="1" noChangeArrowheads="1"/>
          </p:cNvPicPr>
          <p:nvPr/>
        </p:nvPicPr>
        <p:blipFill>
          <a:blip r:embed="rId2"/>
          <a:srcRect/>
          <a:stretch>
            <a:fillRect/>
          </a:stretch>
        </p:blipFill>
        <p:spPr bwMode="auto">
          <a:xfrm>
            <a:off x="315191" y="1066800"/>
            <a:ext cx="8524009" cy="52578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normAutofit/>
          </a:bodyPr>
          <a:lstStyle/>
          <a:p>
            <a:r>
              <a:rPr lang="en-US" sz="3600" b="1" dirty="0" smtClean="0">
                <a:latin typeface="Times New Roman" pitchFamily="18" charset="0"/>
                <a:cs typeface="Times New Roman" pitchFamily="18" charset="0"/>
              </a:rPr>
              <a:t>Various Names, One Concept</a:t>
            </a:r>
            <a:endParaRPr lang="en-US" sz="3600"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388F10EF-63BE-428E-86D4-676D02A6E858}" type="datetime1">
              <a:rPr lang="en-US" smtClean="0"/>
              <a:pPr/>
              <a:t>3/16/2021</a:t>
            </a:fld>
            <a:endParaRPr lang="en-US"/>
          </a:p>
        </p:txBody>
      </p:sp>
      <p:sp>
        <p:nvSpPr>
          <p:cNvPr id="3" name="Content Placeholder 2"/>
          <p:cNvSpPr>
            <a:spLocks noGrp="1"/>
          </p:cNvSpPr>
          <p:nvPr>
            <p:ph sz="quarter" idx="1"/>
          </p:nvPr>
        </p:nvSpPr>
        <p:spPr>
          <a:xfrm>
            <a:off x="533400" y="1981200"/>
            <a:ext cx="8229600" cy="3666742"/>
          </a:xfrm>
        </p:spPr>
        <p:txBody>
          <a:bodyPr/>
          <a:lstStyle/>
          <a:p>
            <a:pPr>
              <a:lnSpc>
                <a:spcPct val="150000"/>
              </a:lnSpc>
            </a:pPr>
            <a:r>
              <a:rPr lang="en-US" dirty="0" smtClean="0">
                <a:latin typeface="Baskerville Old Face" panose="02020602080505020303" pitchFamily="18" charset="0"/>
              </a:rPr>
              <a:t>M2M (Machine to Machine) </a:t>
            </a:r>
          </a:p>
          <a:p>
            <a:pPr>
              <a:lnSpc>
                <a:spcPct val="150000"/>
              </a:lnSpc>
            </a:pPr>
            <a:r>
              <a:rPr lang="en-US" dirty="0" smtClean="0">
                <a:latin typeface="Baskerville Old Face" panose="02020602080505020303" pitchFamily="18" charset="0"/>
              </a:rPr>
              <a:t>“Internet of Everything” (Cisco Systems)</a:t>
            </a:r>
          </a:p>
          <a:p>
            <a:pPr>
              <a:lnSpc>
                <a:spcPct val="150000"/>
              </a:lnSpc>
            </a:pPr>
            <a:r>
              <a:rPr lang="en-US" dirty="0" smtClean="0">
                <a:latin typeface="Baskerville Old Face" panose="02020602080505020303" pitchFamily="18" charset="0"/>
              </a:rPr>
              <a:t>“World Size Web” (</a:t>
            </a:r>
            <a:r>
              <a:rPr lang="en-US" dirty="0">
                <a:latin typeface="Baskerville Old Face" panose="02020602080505020303" pitchFamily="18" charset="0"/>
              </a:rPr>
              <a:t>Bruce </a:t>
            </a:r>
            <a:r>
              <a:rPr lang="en-US" dirty="0" err="1">
                <a:latin typeface="Baskerville Old Face" panose="02020602080505020303" pitchFamily="18" charset="0"/>
              </a:rPr>
              <a:t>Schneier</a:t>
            </a:r>
            <a:r>
              <a:rPr lang="en-US" dirty="0">
                <a:latin typeface="Baskerville Old Face" panose="02020602080505020303" pitchFamily="18" charset="0"/>
              </a:rPr>
              <a:t>)</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“Skynet” (Terminator movie)</a:t>
            </a:r>
            <a:endParaRPr lang="en-US" dirty="0">
              <a:latin typeface="Baskerville Old Face" panose="02020602080505020303" pitchFamily="18" charset="0"/>
            </a:endParaRP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15386515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IN" sz="3600" b="1" dirty="0" smtClean="0">
                <a:latin typeface="Times New Roman" pitchFamily="18" charset="0"/>
                <a:cs typeface="Times New Roman" pitchFamily="18" charset="0"/>
              </a:rPr>
              <a:t>Push Button- </a:t>
            </a:r>
            <a:r>
              <a:rPr lang="en-US" sz="3600" b="1" dirty="0" smtClean="0">
                <a:latin typeface="Times New Roman" pitchFamily="18" charset="0"/>
                <a:cs typeface="Times New Roman" pitchFamily="18" charset="0"/>
              </a:rPr>
              <a:t>Digital Read Serial</a:t>
            </a:r>
            <a:endParaRPr lang="en-IN" sz="36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04E2783-D226-4BD3-944B-AC100A7155BF}" type="datetime1">
              <a:rPr lang="en-US" smtClean="0"/>
              <a:pPr/>
              <a:t>3/16/2021</a:t>
            </a:fld>
            <a:endParaRPr lang="en-US"/>
          </a:p>
        </p:txBody>
      </p:sp>
      <p:sp>
        <p:nvSpPr>
          <p:cNvPr id="3" name="Content Placeholder 2"/>
          <p:cNvSpPr>
            <a:spLocks noGrp="1"/>
          </p:cNvSpPr>
          <p:nvPr>
            <p:ph sz="quarter" idx="1"/>
          </p:nvPr>
        </p:nvSpPr>
        <p:spPr>
          <a:xfrm>
            <a:off x="304800" y="914400"/>
            <a:ext cx="8382000" cy="5638800"/>
          </a:xfrm>
        </p:spPr>
        <p:txBody>
          <a:bodyPr>
            <a:noAutofit/>
          </a:bodyPr>
          <a:lstStyle/>
          <a:p>
            <a:pPr>
              <a:buNone/>
            </a:pPr>
            <a:r>
              <a:rPr lang="en-IN" sz="2000" i="1"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 Reads a digital input on pin 2, prints the result to the serial monitor  */</a:t>
            </a:r>
          </a:p>
          <a:p>
            <a:pPr>
              <a:buNone/>
            </a:pPr>
            <a:r>
              <a:rPr lang="en-IN" sz="2400" dirty="0" smtClean="0">
                <a:latin typeface="Times New Roman" pitchFamily="18" charset="0"/>
                <a:cs typeface="Times New Roman" pitchFamily="18" charset="0"/>
              </a:rPr>
              <a:t/>
            </a:r>
            <a:br>
              <a:rPr lang="en-IN" sz="2400" dirty="0" smtClean="0">
                <a:latin typeface="Times New Roman" pitchFamily="18" charset="0"/>
                <a:cs typeface="Times New Roman" pitchFamily="18" charset="0"/>
              </a:rPr>
            </a:br>
            <a:r>
              <a:rPr lang="en-IN" sz="2400" dirty="0" err="1" smtClean="0">
                <a:latin typeface="Times New Roman" pitchFamily="18" charset="0"/>
                <a:cs typeface="Times New Roman" pitchFamily="18" charset="0"/>
              </a:rPr>
              <a:t>int</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pushButton</a:t>
            </a:r>
            <a:r>
              <a:rPr lang="en-IN" sz="2400" dirty="0" smtClean="0">
                <a:latin typeface="Times New Roman" pitchFamily="18" charset="0"/>
                <a:cs typeface="Times New Roman" pitchFamily="18" charset="0"/>
              </a:rPr>
              <a:t> = 2;</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void setup()</a:t>
            </a:r>
          </a:p>
          <a:p>
            <a:pPr>
              <a:buNone/>
            </a:pPr>
            <a:r>
              <a:rPr lang="en-IN" sz="2400" dirty="0" smtClean="0">
                <a:latin typeface="Times New Roman" pitchFamily="18" charset="0"/>
                <a:cs typeface="Times New Roman" pitchFamily="18" charset="0"/>
              </a:rPr>
              <a:t>	{</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Serial.begin</a:t>
            </a:r>
            <a:r>
              <a:rPr lang="en-IN" sz="2400" dirty="0" smtClean="0">
                <a:latin typeface="Times New Roman" pitchFamily="18" charset="0"/>
                <a:cs typeface="Times New Roman" pitchFamily="18" charset="0"/>
              </a:rPr>
              <a:t>(9600);</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pinMode</a:t>
            </a:r>
            <a:r>
              <a:rPr lang="en-IN" sz="2400" dirty="0" smtClean="0">
                <a:latin typeface="Times New Roman" pitchFamily="18" charset="0"/>
                <a:cs typeface="Times New Roman" pitchFamily="18" charset="0"/>
              </a:rPr>
              <a:t>(</a:t>
            </a:r>
            <a:r>
              <a:rPr lang="en-IN" sz="2400" dirty="0" err="1" smtClean="0">
                <a:latin typeface="Times New Roman" pitchFamily="18" charset="0"/>
                <a:cs typeface="Times New Roman" pitchFamily="18" charset="0"/>
              </a:rPr>
              <a:t>pushButton</a:t>
            </a:r>
            <a:r>
              <a:rPr lang="en-IN" sz="2400" dirty="0" smtClean="0">
                <a:latin typeface="Times New Roman" pitchFamily="18" charset="0"/>
                <a:cs typeface="Times New Roman" pitchFamily="18" charset="0"/>
              </a:rPr>
              <a:t>, INPUT);</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void loop() {</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int</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buttonState</a:t>
            </a:r>
            <a:r>
              <a:rPr lang="en-IN" sz="2400" dirty="0" smtClean="0">
                <a:latin typeface="Times New Roman" pitchFamily="18" charset="0"/>
                <a:cs typeface="Times New Roman" pitchFamily="18" charset="0"/>
              </a:rPr>
              <a:t> = </a:t>
            </a:r>
            <a:r>
              <a:rPr lang="en-IN" sz="2400" dirty="0" err="1" smtClean="0">
                <a:latin typeface="Times New Roman" pitchFamily="18" charset="0"/>
                <a:cs typeface="Times New Roman" pitchFamily="18" charset="0"/>
              </a:rPr>
              <a:t>digitalRead</a:t>
            </a:r>
            <a:r>
              <a:rPr lang="en-IN" sz="2400" dirty="0" smtClean="0">
                <a:latin typeface="Times New Roman" pitchFamily="18" charset="0"/>
                <a:cs typeface="Times New Roman" pitchFamily="18" charset="0"/>
              </a:rPr>
              <a:t>(</a:t>
            </a:r>
            <a:r>
              <a:rPr lang="en-IN" sz="2400" dirty="0" err="1" smtClean="0">
                <a:latin typeface="Times New Roman" pitchFamily="18" charset="0"/>
                <a:cs typeface="Times New Roman" pitchFamily="18" charset="0"/>
              </a:rPr>
              <a:t>pushButton</a:t>
            </a:r>
            <a:r>
              <a:rPr lang="en-IN" sz="2400" dirty="0" smtClean="0">
                <a:latin typeface="Times New Roman" pitchFamily="18" charset="0"/>
                <a:cs typeface="Times New Roman" pitchFamily="18" charset="0"/>
              </a:rPr>
              <a:t>);</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Serial.println</a:t>
            </a:r>
            <a:r>
              <a:rPr lang="en-IN" sz="2400" dirty="0" smtClean="0">
                <a:latin typeface="Times New Roman" pitchFamily="18" charset="0"/>
                <a:cs typeface="Times New Roman" pitchFamily="18" charset="0"/>
              </a:rPr>
              <a:t>(</a:t>
            </a:r>
            <a:r>
              <a:rPr lang="en-IN" sz="2400" dirty="0" err="1" smtClean="0">
                <a:latin typeface="Times New Roman" pitchFamily="18" charset="0"/>
                <a:cs typeface="Times New Roman" pitchFamily="18" charset="0"/>
              </a:rPr>
              <a:t>buttonState</a:t>
            </a:r>
            <a:r>
              <a:rPr lang="en-IN" sz="2400" dirty="0" smtClean="0">
                <a:latin typeface="Times New Roman" pitchFamily="18" charset="0"/>
                <a:cs typeface="Times New Roman" pitchFamily="18" charset="0"/>
              </a:rPr>
              <a:t>);</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delay(1);        </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Autofit/>
          </a:bodyPr>
          <a:lstStyle/>
          <a:p>
            <a:r>
              <a:rPr lang="en-IN" sz="3600" b="1" dirty="0" smtClean="0">
                <a:latin typeface="Times New Roman" pitchFamily="18" charset="0"/>
                <a:cs typeface="Times New Roman" pitchFamily="18" charset="0"/>
              </a:rPr>
              <a:t>LED With Push Button </a:t>
            </a:r>
            <a:endParaRPr lang="en-US" sz="3600"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C4B4D962-0D1D-440D-9063-CCC603FD308E}" type="datetime1">
              <a:rPr lang="en-US" smtClean="0"/>
              <a:pPr/>
              <a:t>3/16/2021</a:t>
            </a:fld>
            <a:endParaRPr lang="en-US"/>
          </a:p>
        </p:txBody>
      </p:sp>
      <p:sp>
        <p:nvSpPr>
          <p:cNvPr id="4" name="Rectangle 3"/>
          <p:cNvSpPr/>
          <p:nvPr/>
        </p:nvSpPr>
        <p:spPr>
          <a:xfrm>
            <a:off x="304800" y="856357"/>
            <a:ext cx="8534400" cy="5016758"/>
          </a:xfrm>
          <a:prstGeom prst="rect">
            <a:avLst/>
          </a:prstGeom>
        </p:spPr>
        <p:txBody>
          <a:bodyPr wrap="square">
            <a:spAutoFit/>
          </a:bodyPr>
          <a:lstStyle/>
          <a:p>
            <a:r>
              <a:rPr lang="en-US" sz="2000" dirty="0" smtClean="0">
                <a:latin typeface="Times New Roman" pitchFamily="18" charset="0"/>
                <a:cs typeface="Times New Roman" pitchFamily="18" charset="0"/>
              </a:rPr>
              <a:t>// digital pin 2 has a pushbutton attached to it. </a:t>
            </a:r>
          </a:p>
          <a:p>
            <a:r>
              <a:rPr lang="en-US" sz="2000" dirty="0" err="1" smtClean="0">
                <a:latin typeface="Times New Roman" pitchFamily="18" charset="0"/>
                <a:cs typeface="Times New Roman" pitchFamily="18" charset="0"/>
              </a:rPr>
              <a:t>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pushButton</a:t>
            </a:r>
            <a:r>
              <a:rPr lang="en-US" sz="2000" dirty="0" smtClean="0">
                <a:latin typeface="Times New Roman" pitchFamily="18" charset="0"/>
                <a:cs typeface="Times New Roman" pitchFamily="18" charset="0"/>
              </a:rPr>
              <a:t> = 2;</a:t>
            </a:r>
          </a:p>
          <a:p>
            <a:r>
              <a:rPr lang="en-US" sz="2000" dirty="0" smtClean="0">
                <a:latin typeface="Times New Roman" pitchFamily="18" charset="0"/>
                <a:cs typeface="Times New Roman" pitchFamily="18" charset="0"/>
              </a:rPr>
              <a:t>void setup() {</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Serial.begin</a:t>
            </a:r>
            <a:r>
              <a:rPr lang="en-US" sz="2000" dirty="0" smtClean="0">
                <a:latin typeface="Times New Roman" pitchFamily="18" charset="0"/>
                <a:cs typeface="Times New Roman" pitchFamily="18" charset="0"/>
              </a:rPr>
              <a:t>(9600);</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pinMode</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pushButton</a:t>
            </a:r>
            <a:r>
              <a:rPr lang="en-US" sz="2000" dirty="0" smtClean="0">
                <a:latin typeface="Times New Roman" pitchFamily="18" charset="0"/>
                <a:cs typeface="Times New Roman" pitchFamily="18" charset="0"/>
              </a:rPr>
              <a:t>, INPUT);</a:t>
            </a:r>
          </a:p>
          <a:p>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void loop() {</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buttonState</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digitalRead</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pushButton</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    if (</a:t>
            </a:r>
            <a:r>
              <a:rPr lang="en-US" sz="2000" dirty="0" err="1" smtClean="0">
                <a:latin typeface="Times New Roman" pitchFamily="18" charset="0"/>
                <a:cs typeface="Times New Roman" pitchFamily="18" charset="0"/>
              </a:rPr>
              <a:t>buttonState</a:t>
            </a:r>
            <a:r>
              <a:rPr lang="en-US" sz="2000" dirty="0" smtClean="0">
                <a:latin typeface="Times New Roman" pitchFamily="18" charset="0"/>
                <a:cs typeface="Times New Roman" pitchFamily="18" charset="0"/>
              </a:rPr>
              <a:t>==1)</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Serial.println</a:t>
            </a:r>
            <a:r>
              <a:rPr lang="en-US" sz="2000" dirty="0" smtClean="0">
                <a:latin typeface="Times New Roman" pitchFamily="18" charset="0"/>
                <a:cs typeface="Times New Roman" pitchFamily="18" charset="0"/>
              </a:rPr>
              <a:t>("pressed");</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digitalWrite</a:t>
            </a:r>
            <a:r>
              <a:rPr lang="en-US" sz="2000" dirty="0" smtClean="0">
                <a:latin typeface="Times New Roman" pitchFamily="18" charset="0"/>
                <a:cs typeface="Times New Roman" pitchFamily="18" charset="0"/>
              </a:rPr>
              <a:t>(13,HIGH);</a:t>
            </a:r>
          </a:p>
          <a:p>
            <a:r>
              <a:rPr lang="en-US" sz="2000" dirty="0" smtClean="0">
                <a:latin typeface="Times New Roman" pitchFamily="18" charset="0"/>
                <a:cs typeface="Times New Roman" pitchFamily="18" charset="0"/>
              </a:rPr>
              <a:t>   else</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digitalWrite</a:t>
            </a:r>
            <a:r>
              <a:rPr lang="en-US" sz="2000" dirty="0" smtClean="0">
                <a:latin typeface="Times New Roman" pitchFamily="18" charset="0"/>
                <a:cs typeface="Times New Roman" pitchFamily="18" charset="0"/>
              </a:rPr>
              <a:t>(13,LOW) ;</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Serial.println</a:t>
            </a:r>
            <a:r>
              <a:rPr lang="en-US" sz="2000" dirty="0" smtClean="0">
                <a:latin typeface="Times New Roman" pitchFamily="18" charset="0"/>
                <a:cs typeface="Times New Roman" pitchFamily="18" charset="0"/>
              </a:rPr>
              <a:t>("open");</a:t>
            </a:r>
          </a:p>
          <a:p>
            <a:r>
              <a:rPr lang="en-US" sz="2000" dirty="0" smtClean="0">
                <a:latin typeface="Times New Roman" pitchFamily="18" charset="0"/>
                <a:cs typeface="Times New Roman" pitchFamily="18" charset="0"/>
              </a:rPr>
              <a:t>   delay(1000);        // delay in between reads for stability</a:t>
            </a:r>
          </a:p>
          <a:p>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533400"/>
          </a:xfrm>
        </p:spPr>
        <p:txBody>
          <a:bodyPr>
            <a:normAutofit fontScale="90000"/>
          </a:bodyPr>
          <a:lstStyle/>
          <a:p>
            <a:r>
              <a:rPr lang="en-US" sz="4000" b="1" dirty="0" smtClean="0">
                <a:latin typeface="Times New Roman" pitchFamily="18" charset="0"/>
                <a:cs typeface="Times New Roman" pitchFamily="18" charset="0"/>
              </a:rPr>
              <a:t>LED-Fade (Analog Write)</a:t>
            </a:r>
            <a:r>
              <a:rPr lang="en-US" b="1" dirty="0" smtClean="0">
                <a:latin typeface="Times New Roman" pitchFamily="18" charset="0"/>
                <a:cs typeface="Times New Roman" pitchFamily="18" charset="0"/>
              </a:rPr>
              <a:t> </a:t>
            </a:r>
            <a:endParaRPr lang="en-US"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D7917CA5-C9C9-40E2-B8C8-1B2AC1EC82FD}" type="datetime1">
              <a:rPr lang="en-US" smtClean="0"/>
              <a:pPr/>
              <a:t>3/16/2021</a:t>
            </a:fld>
            <a:endParaRPr lang="en-US"/>
          </a:p>
        </p:txBody>
      </p:sp>
      <p:sp>
        <p:nvSpPr>
          <p:cNvPr id="4" name="Rectangle 3"/>
          <p:cNvSpPr/>
          <p:nvPr/>
        </p:nvSpPr>
        <p:spPr>
          <a:xfrm>
            <a:off x="381000" y="838200"/>
            <a:ext cx="8382000" cy="5324535"/>
          </a:xfrm>
          <a:prstGeom prst="rect">
            <a:avLst/>
          </a:prstGeom>
        </p:spPr>
        <p:txBody>
          <a:bodyPr wrap="square">
            <a:spAutoFit/>
          </a:bodyPr>
          <a:lstStyle/>
          <a:p>
            <a:r>
              <a:rPr lang="en-US" sz="2000" dirty="0" err="1" smtClean="0"/>
              <a:t>int</a:t>
            </a:r>
            <a:r>
              <a:rPr lang="en-US" sz="2000" dirty="0" smtClean="0"/>
              <a:t> led = 9;           // the PWM pin the LED is attached to</a:t>
            </a:r>
          </a:p>
          <a:p>
            <a:r>
              <a:rPr lang="en-US" sz="2000" dirty="0" err="1" smtClean="0"/>
              <a:t>int</a:t>
            </a:r>
            <a:r>
              <a:rPr lang="en-US" sz="2000" dirty="0" smtClean="0"/>
              <a:t> brightness = 0;    // how bright the LED is</a:t>
            </a:r>
          </a:p>
          <a:p>
            <a:r>
              <a:rPr lang="en-US" sz="2000" dirty="0" err="1" smtClean="0"/>
              <a:t>int</a:t>
            </a:r>
            <a:r>
              <a:rPr lang="en-US" sz="2000" dirty="0" smtClean="0"/>
              <a:t> </a:t>
            </a:r>
            <a:r>
              <a:rPr lang="en-US" sz="2000" dirty="0" err="1" smtClean="0"/>
              <a:t>fadeAmount</a:t>
            </a:r>
            <a:r>
              <a:rPr lang="en-US" sz="2000" dirty="0" smtClean="0"/>
              <a:t> = 5;    // how many points to fade the LED by</a:t>
            </a:r>
          </a:p>
          <a:p>
            <a:r>
              <a:rPr lang="en-US" sz="2000" dirty="0" smtClean="0"/>
              <a:t>void setup() </a:t>
            </a:r>
          </a:p>
          <a:p>
            <a:r>
              <a:rPr lang="en-US" sz="2000" dirty="0" smtClean="0"/>
              <a:t>{</a:t>
            </a:r>
          </a:p>
          <a:p>
            <a:r>
              <a:rPr lang="en-US" sz="2000" dirty="0" smtClean="0"/>
              <a:t> </a:t>
            </a:r>
            <a:r>
              <a:rPr lang="en-US" sz="2000" dirty="0" err="1" smtClean="0"/>
              <a:t>pinMode</a:t>
            </a:r>
            <a:r>
              <a:rPr lang="en-US" sz="2000" dirty="0" smtClean="0"/>
              <a:t>(led, OUTPUT);</a:t>
            </a:r>
          </a:p>
          <a:p>
            <a:r>
              <a:rPr lang="en-US" sz="2000" dirty="0" smtClean="0"/>
              <a:t>}</a:t>
            </a:r>
          </a:p>
          <a:p>
            <a:r>
              <a:rPr lang="en-US" sz="2000" dirty="0" smtClean="0"/>
              <a:t>void loop()</a:t>
            </a:r>
          </a:p>
          <a:p>
            <a:r>
              <a:rPr lang="en-US" sz="2000" dirty="0" smtClean="0"/>
              <a:t> {</a:t>
            </a:r>
          </a:p>
          <a:p>
            <a:r>
              <a:rPr lang="en-US" sz="2000" dirty="0" smtClean="0"/>
              <a:t>    </a:t>
            </a:r>
            <a:r>
              <a:rPr lang="en-US" sz="2000" dirty="0" err="1" smtClean="0"/>
              <a:t>analogWrite</a:t>
            </a:r>
            <a:r>
              <a:rPr lang="en-US" sz="2000" dirty="0" smtClean="0"/>
              <a:t>(led, brightness);</a:t>
            </a:r>
          </a:p>
          <a:p>
            <a:r>
              <a:rPr lang="en-US" sz="2000" dirty="0" smtClean="0"/>
              <a:t>    brightness = brightness + </a:t>
            </a:r>
            <a:r>
              <a:rPr lang="en-US" sz="2000" dirty="0" err="1" smtClean="0"/>
              <a:t>fadeAmount</a:t>
            </a:r>
            <a:r>
              <a:rPr lang="en-US" sz="2000" dirty="0" smtClean="0"/>
              <a:t>;</a:t>
            </a:r>
          </a:p>
          <a:p>
            <a:r>
              <a:rPr lang="en-US" sz="2000" dirty="0" smtClean="0"/>
              <a:t>    if (brightness == 0 || brightness == 255)</a:t>
            </a:r>
          </a:p>
          <a:p>
            <a:r>
              <a:rPr lang="en-US" sz="2000" dirty="0" smtClean="0"/>
              <a:t>    {</a:t>
            </a:r>
          </a:p>
          <a:p>
            <a:r>
              <a:rPr lang="en-US" sz="2000" dirty="0" smtClean="0"/>
              <a:t>             </a:t>
            </a:r>
            <a:r>
              <a:rPr lang="en-US" sz="2000" dirty="0" err="1" smtClean="0"/>
              <a:t>fadeAmount</a:t>
            </a:r>
            <a:r>
              <a:rPr lang="en-US" sz="2000" dirty="0" smtClean="0"/>
              <a:t> = -</a:t>
            </a:r>
            <a:r>
              <a:rPr lang="en-US" sz="2000" dirty="0" err="1" smtClean="0"/>
              <a:t>fadeAmount</a:t>
            </a:r>
            <a:r>
              <a:rPr lang="en-US" sz="2000" dirty="0" smtClean="0"/>
              <a:t> ;</a:t>
            </a:r>
          </a:p>
          <a:p>
            <a:r>
              <a:rPr lang="en-US" sz="2000" dirty="0" smtClean="0"/>
              <a:t>    }</a:t>
            </a:r>
          </a:p>
          <a:p>
            <a:r>
              <a:rPr lang="en-US" sz="2000" dirty="0" smtClean="0"/>
              <a:t>    delay(30);</a:t>
            </a:r>
          </a:p>
          <a:p>
            <a:r>
              <a:rPr lang="en-US" sz="2000" dirty="0" smtClean="0"/>
              <a:t>}</a:t>
            </a:r>
            <a:endParaRPr lang="en-US" sz="20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Narrow" panose="020B0606020202030204" pitchFamily="34" charset="0"/>
              </a:rPr>
              <a:t>Sensors</a:t>
            </a:r>
            <a:endParaRPr lang="en-IN" dirty="0"/>
          </a:p>
        </p:txBody>
      </p:sp>
      <p:sp>
        <p:nvSpPr>
          <p:cNvPr id="4" name="Date Placeholder 3"/>
          <p:cNvSpPr>
            <a:spLocks noGrp="1"/>
          </p:cNvSpPr>
          <p:nvPr>
            <p:ph type="dt" sz="half" idx="10"/>
          </p:nvPr>
        </p:nvSpPr>
        <p:spPr/>
        <p:txBody>
          <a:bodyPr/>
          <a:lstStyle/>
          <a:p>
            <a:fld id="{BDC497E9-BF88-4DF8-A9F0-5CAC237918D3}" type="datetime1">
              <a:rPr lang="en-US" smtClean="0"/>
              <a:pPr/>
              <a:t>3/16/2021</a:t>
            </a:fld>
            <a:endParaRPr lang="en-US"/>
          </a:p>
        </p:txBody>
      </p:sp>
      <p:sp>
        <p:nvSpPr>
          <p:cNvPr id="3" name="Content Placeholder 2"/>
          <p:cNvSpPr>
            <a:spLocks noGrp="1"/>
          </p:cNvSpPr>
          <p:nvPr>
            <p:ph sz="quarter" idx="1"/>
          </p:nvPr>
        </p:nvSpPr>
        <p:spPr>
          <a:xfrm>
            <a:off x="990600" y="1600200"/>
            <a:ext cx="3200400" cy="3733800"/>
          </a:xfrm>
        </p:spPr>
        <p:txBody>
          <a:bodyPr>
            <a:normAutofit fontScale="77500" lnSpcReduction="20000"/>
          </a:bodyPr>
          <a:lstStyle/>
          <a:p>
            <a:r>
              <a:rPr lang="en-US" dirty="0" smtClean="0">
                <a:latin typeface="Arial Narrow" panose="020B0606020202030204" pitchFamily="34" charset="0"/>
              </a:rPr>
              <a:t>Potentiometer</a:t>
            </a:r>
          </a:p>
          <a:p>
            <a:r>
              <a:rPr lang="en-US" dirty="0" smtClean="0">
                <a:latin typeface="Arial Narrow" panose="020B0606020202030204" pitchFamily="34" charset="0"/>
              </a:rPr>
              <a:t>Temperature</a:t>
            </a:r>
          </a:p>
          <a:p>
            <a:r>
              <a:rPr lang="en-US" dirty="0" smtClean="0">
                <a:latin typeface="Arial Narrow" panose="020B0606020202030204" pitchFamily="34" charset="0"/>
              </a:rPr>
              <a:t>Ultrasonic</a:t>
            </a:r>
          </a:p>
          <a:p>
            <a:r>
              <a:rPr lang="en-US" dirty="0" smtClean="0">
                <a:latin typeface="Arial Narrow" panose="020B0606020202030204" pitchFamily="34" charset="0"/>
              </a:rPr>
              <a:t>PIR</a:t>
            </a:r>
          </a:p>
          <a:p>
            <a:r>
              <a:rPr lang="en-US" dirty="0" smtClean="0">
                <a:latin typeface="Arial Narrow" panose="020B0606020202030204" pitchFamily="34" charset="0"/>
              </a:rPr>
              <a:t>LDR</a:t>
            </a:r>
          </a:p>
          <a:p>
            <a:r>
              <a:rPr lang="en-US" dirty="0" smtClean="0">
                <a:latin typeface="Arial Narrow" panose="020B0606020202030204" pitchFamily="34" charset="0"/>
              </a:rPr>
              <a:t>Flex</a:t>
            </a:r>
          </a:p>
          <a:p>
            <a:r>
              <a:rPr lang="en-US" dirty="0" smtClean="0">
                <a:latin typeface="Arial Narrow" panose="020B0606020202030204" pitchFamily="34" charset="0"/>
              </a:rPr>
              <a:t>Soil Moisture</a:t>
            </a:r>
          </a:p>
          <a:p>
            <a:r>
              <a:rPr lang="en-US" dirty="0" smtClean="0">
                <a:latin typeface="Arial Narrow" panose="020B0606020202030204" pitchFamily="34" charset="0"/>
              </a:rPr>
              <a:t>Humidity</a:t>
            </a:r>
          </a:p>
          <a:p>
            <a:r>
              <a:rPr lang="en-US" dirty="0" smtClean="0">
                <a:latin typeface="Arial Narrow" panose="020B0606020202030204" pitchFamily="34" charset="0"/>
              </a:rPr>
              <a:t>Bluetooth</a:t>
            </a:r>
          </a:p>
          <a:p>
            <a:r>
              <a:rPr lang="en-US" dirty="0" smtClean="0">
                <a:latin typeface="Arial Narrow" panose="020B0606020202030204" pitchFamily="34" charset="0"/>
              </a:rPr>
              <a:t>GSM</a:t>
            </a:r>
          </a:p>
          <a:p>
            <a:r>
              <a:rPr lang="en-US" dirty="0" smtClean="0">
                <a:latin typeface="Arial Narrow" panose="020B0606020202030204" pitchFamily="34" charset="0"/>
              </a:rPr>
              <a:t>GPS</a:t>
            </a:r>
          </a:p>
          <a:p>
            <a:pPr>
              <a:buNone/>
            </a:pP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667000"/>
            <a:ext cx="7772400" cy="1143000"/>
          </a:xfrm>
        </p:spPr>
        <p:txBody>
          <a:bodyPr/>
          <a:lstStyle/>
          <a:p>
            <a:pPr algn="ctr"/>
            <a:r>
              <a:rPr lang="en-US" dirty="0" smtClean="0">
                <a:solidFill>
                  <a:schemeClr val="accent2">
                    <a:lumMod val="60000"/>
                    <a:lumOff val="40000"/>
                  </a:schemeClr>
                </a:solidFill>
              </a:rPr>
              <a:t>Working with Sensors</a:t>
            </a:r>
            <a:endParaRPr lang="en-US" dirty="0">
              <a:solidFill>
                <a:schemeClr val="accent2">
                  <a:lumMod val="60000"/>
                  <a:lumOff val="40000"/>
                </a:schemeClr>
              </a:solidFill>
            </a:endParaRPr>
          </a:p>
        </p:txBody>
      </p:sp>
      <p:sp>
        <p:nvSpPr>
          <p:cNvPr id="3" name="Date Placeholder 2"/>
          <p:cNvSpPr>
            <a:spLocks noGrp="1"/>
          </p:cNvSpPr>
          <p:nvPr>
            <p:ph type="dt" sz="half" idx="10"/>
          </p:nvPr>
        </p:nvSpPr>
        <p:spPr/>
        <p:txBody>
          <a:bodyPr/>
          <a:lstStyle/>
          <a:p>
            <a:fld id="{4DD18347-4B1A-4456-B214-E57336CA7EEF}" type="datetime1">
              <a:rPr lang="en-US" smtClean="0"/>
              <a:pPr/>
              <a:t>3/16/2021</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latin typeface="Times New Roman" pitchFamily="18" charset="0"/>
                <a:cs typeface="Times New Roman" pitchFamily="18" charset="0"/>
              </a:rPr>
              <a:t>Potentiometer-</a:t>
            </a:r>
            <a:r>
              <a:rPr lang="en-IN" sz="3600" b="1" dirty="0" err="1" smtClean="0">
                <a:latin typeface="Times New Roman" pitchFamily="18" charset="0"/>
                <a:cs typeface="Times New Roman" pitchFamily="18" charset="0"/>
              </a:rPr>
              <a:t>AnalogReadSerial</a:t>
            </a:r>
            <a:endParaRPr lang="en-IN" sz="3600"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3ED72D4D-D787-4E34-BF93-AC4BA2137D9F}" type="datetime1">
              <a:rPr lang="en-US" smtClean="0"/>
              <a:pPr/>
              <a:t>3/16/2021</a:t>
            </a:fld>
            <a:endParaRPr lang="en-US"/>
          </a:p>
        </p:txBody>
      </p:sp>
      <p:sp>
        <p:nvSpPr>
          <p:cNvPr id="7" name="Content Placeholder 6"/>
          <p:cNvSpPr>
            <a:spLocks noGrp="1"/>
          </p:cNvSpPr>
          <p:nvPr>
            <p:ph sz="quarter" idx="1"/>
          </p:nvPr>
        </p:nvSpPr>
        <p:spPr/>
        <p:txBody>
          <a:bodyPr/>
          <a:lstStyle/>
          <a:p>
            <a:r>
              <a:rPr lang="en-US" sz="2800" dirty="0" smtClean="0"/>
              <a:t>A </a:t>
            </a:r>
            <a:r>
              <a:rPr lang="en-US" sz="2800" b="1" dirty="0" smtClean="0"/>
              <a:t>potentiometer</a:t>
            </a:r>
            <a:r>
              <a:rPr lang="en-US" sz="2800" dirty="0" smtClean="0"/>
              <a:t>, informally a </a:t>
            </a:r>
            <a:r>
              <a:rPr lang="en-US" sz="2800" b="1" dirty="0" smtClean="0"/>
              <a:t>pot</a:t>
            </a:r>
            <a:r>
              <a:rPr lang="en-US" sz="2800" dirty="0" smtClean="0"/>
              <a:t>, is a three-</a:t>
            </a:r>
            <a:r>
              <a:rPr lang="en-US" sz="2800" dirty="0" smtClean="0">
                <a:hlinkClick r:id="rId2" tooltip="Terminal (electronics)"/>
              </a:rPr>
              <a:t>terminal</a:t>
            </a:r>
            <a:r>
              <a:rPr lang="en-US" sz="2800" dirty="0" smtClean="0"/>
              <a:t> </a:t>
            </a:r>
            <a:r>
              <a:rPr lang="en-US" sz="2800" dirty="0" smtClean="0">
                <a:hlinkClick r:id="rId3" tooltip="Resistor"/>
              </a:rPr>
              <a:t>resistor</a:t>
            </a:r>
            <a:r>
              <a:rPr lang="en-US" sz="2800" dirty="0" smtClean="0"/>
              <a:t> with a sliding or rotating contact that forms an adjustable </a:t>
            </a:r>
            <a:r>
              <a:rPr lang="en-US" sz="2800" dirty="0" smtClean="0">
                <a:hlinkClick r:id="rId4" tooltip="Voltage divider"/>
              </a:rPr>
              <a:t>voltage divider</a:t>
            </a:r>
            <a:r>
              <a:rPr lang="en-US" sz="2800" dirty="0" smtClean="0"/>
              <a:t>.</a:t>
            </a:r>
            <a:endParaRPr lang="en-US" sz="2800" baseline="30000" dirty="0" smtClean="0"/>
          </a:p>
          <a:p>
            <a:r>
              <a:rPr lang="en-US" sz="2800" dirty="0" smtClean="0"/>
              <a:t>If only two terminals are used, one end and the wiper, it acts as a </a:t>
            </a:r>
            <a:r>
              <a:rPr lang="en-US" sz="2800" b="1" i="1" dirty="0" smtClean="0"/>
              <a:t>variable resistor</a:t>
            </a:r>
            <a:r>
              <a:rPr lang="en-US" sz="2800" dirty="0" smtClean="0"/>
              <a:t> or </a:t>
            </a:r>
            <a:r>
              <a:rPr lang="en-US" sz="2800" b="1" i="1" dirty="0" smtClean="0"/>
              <a:t>rheostat</a:t>
            </a:r>
            <a:r>
              <a:rPr lang="en-US" sz="2800" dirty="0" smtClean="0"/>
              <a:t>.</a:t>
            </a:r>
          </a:p>
        </p:txBody>
      </p:sp>
      <p:sp>
        <p:nvSpPr>
          <p:cNvPr id="4" name="Rectangle 3"/>
          <p:cNvSpPr txBox="1">
            <a:spLocks noChangeArrowheads="1"/>
          </p:cNvSpPr>
          <p:nvPr/>
        </p:nvSpPr>
        <p:spPr>
          <a:xfrm>
            <a:off x="3048000" y="2514600"/>
            <a:ext cx="472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smtClean="0">
              <a:ln>
                <a:noFill/>
              </a:ln>
              <a:solidFill>
                <a:schemeClr val="tx1"/>
              </a:solidFill>
              <a:uLnTx/>
              <a:uFillTx/>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Potentiometer- Applications</a:t>
            </a:r>
            <a:endParaRPr lang="en-US" dirty="0"/>
          </a:p>
        </p:txBody>
      </p:sp>
      <p:sp>
        <p:nvSpPr>
          <p:cNvPr id="3" name="Date Placeholder 2"/>
          <p:cNvSpPr>
            <a:spLocks noGrp="1"/>
          </p:cNvSpPr>
          <p:nvPr>
            <p:ph type="dt" sz="half" idx="10"/>
          </p:nvPr>
        </p:nvSpPr>
        <p:spPr/>
        <p:txBody>
          <a:bodyPr/>
          <a:lstStyle/>
          <a:p>
            <a:fld id="{DEEA2B75-80A6-4553-BEA6-60ACBB88E734}" type="datetime1">
              <a:rPr lang="en-US" smtClean="0"/>
              <a:pPr/>
              <a:t>3/16/2021</a:t>
            </a:fld>
            <a:endParaRPr lang="en-US"/>
          </a:p>
        </p:txBody>
      </p:sp>
      <p:sp>
        <p:nvSpPr>
          <p:cNvPr id="5" name="Content Placeholder 4"/>
          <p:cNvSpPr>
            <a:spLocks noGrp="1"/>
          </p:cNvSpPr>
          <p:nvPr>
            <p:ph sz="quarter" idx="1"/>
          </p:nvPr>
        </p:nvSpPr>
        <p:spPr/>
        <p:txBody>
          <a:bodyPr/>
          <a:lstStyle/>
          <a:p>
            <a:r>
              <a:rPr lang="en-US" b="1" dirty="0" smtClean="0"/>
              <a:t>Audio control</a:t>
            </a:r>
          </a:p>
          <a:p>
            <a:pPr lvl="1"/>
            <a:r>
              <a:rPr lang="en-US" dirty="0" smtClean="0"/>
              <a:t>to control audio equipment, changing loudness, frequency attenuation, and other characteristics of audio signals</a:t>
            </a:r>
            <a:endParaRPr lang="en-US" b="1" dirty="0" smtClean="0"/>
          </a:p>
          <a:p>
            <a:r>
              <a:rPr lang="en-US" b="1" dirty="0" smtClean="0"/>
              <a:t>Television</a:t>
            </a:r>
          </a:p>
          <a:p>
            <a:pPr lvl="1"/>
            <a:r>
              <a:rPr lang="en-US" dirty="0" smtClean="0"/>
              <a:t>to control picture brightness, contrast, and color response.</a:t>
            </a:r>
            <a:endParaRPr lang="en-US" b="1" dirty="0" smtClean="0"/>
          </a:p>
          <a:p>
            <a:r>
              <a:rPr lang="en-US" b="1" dirty="0" smtClean="0"/>
              <a:t>Motion control</a:t>
            </a:r>
          </a:p>
          <a:p>
            <a:r>
              <a:rPr lang="en-US" b="1" dirty="0" smtClean="0"/>
              <a:t>Transducers</a:t>
            </a:r>
          </a:p>
          <a:p>
            <a:r>
              <a:rPr lang="en-US" b="1" dirty="0" smtClean="0"/>
              <a:t>Computation</a:t>
            </a:r>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potentiometer looks like?</a:t>
            </a:r>
            <a:endParaRPr lang="en-US" dirty="0"/>
          </a:p>
        </p:txBody>
      </p:sp>
      <p:sp>
        <p:nvSpPr>
          <p:cNvPr id="3" name="Date Placeholder 2"/>
          <p:cNvSpPr>
            <a:spLocks noGrp="1"/>
          </p:cNvSpPr>
          <p:nvPr>
            <p:ph type="dt" sz="half" idx="10"/>
          </p:nvPr>
        </p:nvSpPr>
        <p:spPr/>
        <p:txBody>
          <a:bodyPr/>
          <a:lstStyle/>
          <a:p>
            <a:fld id="{DAD0BE21-0FE2-4ECF-A9BB-0921E69ABB80}"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sp>
        <p:nvSpPr>
          <p:cNvPr id="135170" name="AutoShape 2" descr="Image result for potentiometer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5172" name="AutoShape 4" descr="Image result for potentiometer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5174" name="Picture 6" descr="https://images.campyent.com/sites/default/files/uc_products/r-v1ma-m_0.png"/>
          <p:cNvPicPr>
            <a:picLocks noChangeAspect="1" noChangeArrowheads="1"/>
          </p:cNvPicPr>
          <p:nvPr/>
        </p:nvPicPr>
        <p:blipFill>
          <a:blip r:embed="rId2"/>
          <a:srcRect/>
          <a:stretch>
            <a:fillRect/>
          </a:stretch>
        </p:blipFill>
        <p:spPr bwMode="auto">
          <a:xfrm>
            <a:off x="2667000" y="1828800"/>
            <a:ext cx="3803619" cy="38862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3600" b="1" dirty="0" smtClean="0">
                <a:latin typeface="Times New Roman" pitchFamily="18" charset="0"/>
                <a:cs typeface="Times New Roman" pitchFamily="18" charset="0"/>
              </a:rPr>
              <a:t>Analog Input- Application</a:t>
            </a:r>
            <a:endParaRPr lang="en-IN" sz="36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970533F3-6AD7-4047-9C8C-30273FB2389A}" type="datetime1">
              <a:rPr lang="en-US" smtClean="0"/>
              <a:pPr/>
              <a:t>3/16/2021</a:t>
            </a:fld>
            <a:endParaRPr lang="en-US"/>
          </a:p>
        </p:txBody>
      </p:sp>
      <p:sp>
        <p:nvSpPr>
          <p:cNvPr id="3" name="Content Placeholder 2"/>
          <p:cNvSpPr>
            <a:spLocks noGrp="1"/>
          </p:cNvSpPr>
          <p:nvPr>
            <p:ph sz="quarter" idx="1"/>
          </p:nvPr>
        </p:nvSpPr>
        <p:spPr>
          <a:xfrm>
            <a:off x="457200" y="1295400"/>
            <a:ext cx="8229600" cy="4525963"/>
          </a:xfrm>
        </p:spPr>
        <p:txBody>
          <a:bodyPr>
            <a:normAutofit/>
          </a:bodyPr>
          <a:lstStyle/>
          <a:p>
            <a:pPr>
              <a:defRPr/>
            </a:pPr>
            <a:r>
              <a:rPr lang="en-US" dirty="0" smtClean="0">
                <a:latin typeface="Times New Roman" pitchFamily="18" charset="0"/>
                <a:cs typeface="Times New Roman" pitchFamily="18" charset="0"/>
              </a:rPr>
              <a:t>The variable resistor can be replaced with a sensor.</a:t>
            </a:r>
          </a:p>
          <a:p>
            <a:pPr>
              <a:defRPr/>
            </a:pPr>
            <a:r>
              <a:rPr lang="en-US" dirty="0" smtClean="0">
                <a:latin typeface="Times New Roman" pitchFamily="18" charset="0"/>
                <a:cs typeface="Times New Roman" pitchFamily="18" charset="0"/>
              </a:rPr>
              <a:t>For example, a photo resistor.</a:t>
            </a:r>
          </a:p>
          <a:p>
            <a:pPr lvl="1">
              <a:defRPr/>
            </a:pPr>
            <a:r>
              <a:rPr lang="en-US" dirty="0" smtClean="0">
                <a:latin typeface="Times New Roman" pitchFamily="18" charset="0"/>
                <a:cs typeface="Times New Roman" pitchFamily="18" charset="0"/>
              </a:rPr>
              <a:t>Depending upon the light level at the photo resistor:</a:t>
            </a:r>
          </a:p>
          <a:p>
            <a:pPr lvl="2">
              <a:defRPr/>
            </a:pPr>
            <a:r>
              <a:rPr lang="en-US" dirty="0" smtClean="0">
                <a:latin typeface="Times New Roman" pitchFamily="18" charset="0"/>
                <a:cs typeface="Times New Roman" pitchFamily="18" charset="0"/>
              </a:rPr>
              <a:t>Turn on a light</a:t>
            </a:r>
          </a:p>
          <a:p>
            <a:pPr lvl="2">
              <a:defRPr/>
            </a:pPr>
            <a:r>
              <a:rPr lang="en-US" dirty="0" smtClean="0">
                <a:latin typeface="Times New Roman" pitchFamily="18" charset="0"/>
                <a:cs typeface="Times New Roman" pitchFamily="18" charset="0"/>
              </a:rPr>
              <a:t>Increase or decrease the brightness of an LED (or an LED array)</a:t>
            </a:r>
          </a:p>
          <a:p>
            <a:pPr>
              <a:defRPr/>
            </a:pPr>
            <a:r>
              <a:rPr lang="en-US" dirty="0" smtClean="0">
                <a:latin typeface="Times New Roman" pitchFamily="18" charset="0"/>
                <a:cs typeface="Times New Roman" pitchFamily="18" charset="0"/>
              </a:rPr>
              <a:t>Most sensors are simply variable resistors, but vary their resistance based on some physical characteristic.</a:t>
            </a:r>
          </a:p>
          <a:p>
            <a:pPr>
              <a:defRPr/>
            </a:pP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latin typeface="Times New Roman" pitchFamily="18" charset="0"/>
                <a:cs typeface="Times New Roman" pitchFamily="18" charset="0"/>
              </a:rPr>
              <a:t>Potentiometer- Connections</a:t>
            </a:r>
            <a:endParaRPr lang="en-US" dirty="0"/>
          </a:p>
        </p:txBody>
      </p:sp>
      <p:sp>
        <p:nvSpPr>
          <p:cNvPr id="3" name="Date Placeholder 2"/>
          <p:cNvSpPr>
            <a:spLocks noGrp="1"/>
          </p:cNvSpPr>
          <p:nvPr>
            <p:ph type="dt" sz="half" idx="10"/>
          </p:nvPr>
        </p:nvSpPr>
        <p:spPr/>
        <p:txBody>
          <a:bodyPr/>
          <a:lstStyle/>
          <a:p>
            <a:fld id="{16955A9D-80D7-4F3B-9A16-15C7C5698773}"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6" name="Picture 2" descr="https://www.arduino.cc/en/uploads/Tutorial/AnalogReadSerial_BB.png"/>
          <p:cNvPicPr>
            <a:picLocks noChangeAspect="1" noChangeArrowheads="1"/>
          </p:cNvPicPr>
          <p:nvPr/>
        </p:nvPicPr>
        <p:blipFill>
          <a:blip r:embed="rId2"/>
          <a:srcRect/>
          <a:stretch>
            <a:fillRect/>
          </a:stretch>
        </p:blipFill>
        <p:spPr bwMode="auto">
          <a:xfrm>
            <a:off x="2819400" y="1219200"/>
            <a:ext cx="3657600" cy="466814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12775" y="228600"/>
            <a:ext cx="8153400" cy="685800"/>
          </a:xfrm>
        </p:spPr>
        <p:txBody>
          <a:bodyPr>
            <a:normAutofit/>
          </a:bodyPr>
          <a:lstStyle/>
          <a:p>
            <a:r>
              <a:rPr lang="en-US" sz="3600" b="1" dirty="0" smtClean="0">
                <a:latin typeface="Times New Roman" pitchFamily="18" charset="0"/>
                <a:cs typeface="Times New Roman" pitchFamily="18" charset="0"/>
              </a:rPr>
              <a:t>Applications of </a:t>
            </a:r>
            <a:r>
              <a:rPr lang="en-US" sz="3600" b="1" dirty="0" err="1" smtClean="0">
                <a:latin typeface="Times New Roman" pitchFamily="18" charset="0"/>
                <a:cs typeface="Times New Roman" pitchFamily="18" charset="0"/>
              </a:rPr>
              <a:t>IoT</a:t>
            </a:r>
            <a:endParaRPr lang="en-GB" sz="3600" b="1" dirty="0" smtClean="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D9E2DE98-B462-4CE3-B1AC-95636815F6A4}" type="datetime1">
              <a:rPr lang="en-US" smtClean="0"/>
              <a:pPr/>
              <a:t>3/16/2021</a:t>
            </a:fld>
            <a:endParaRPr lang="en-US"/>
          </a:p>
        </p:txBody>
      </p:sp>
      <p:sp>
        <p:nvSpPr>
          <p:cNvPr id="3" name="Content Placeholder 2"/>
          <p:cNvSpPr>
            <a:spLocks noGrp="1"/>
          </p:cNvSpPr>
          <p:nvPr>
            <p:ph sz="quarter" idx="1"/>
          </p:nvPr>
        </p:nvSpPr>
        <p:spPr>
          <a:xfrm>
            <a:off x="609600" y="1143000"/>
            <a:ext cx="8153400" cy="5105400"/>
          </a:xfrm>
        </p:spPr>
        <p:txBody>
          <a:bodyPr>
            <a:normAutofit fontScale="92500" lnSpcReduction="10000"/>
          </a:bodyPr>
          <a:lstStyle/>
          <a:p>
            <a:pPr marL="320040" indent="-320040">
              <a:defRPr/>
            </a:pPr>
            <a:r>
              <a:rPr lang="en-GB" dirty="0" smtClean="0">
                <a:latin typeface="Times New Roman" pitchFamily="18" charset="0"/>
                <a:cs typeface="Times New Roman" pitchFamily="18" charset="0"/>
              </a:rPr>
              <a:t>According to some researches there </a:t>
            </a:r>
            <a:r>
              <a:rPr lang="en-GB" dirty="0">
                <a:latin typeface="Times New Roman" pitchFamily="18" charset="0"/>
                <a:cs typeface="Times New Roman" pitchFamily="18" charset="0"/>
              </a:rPr>
              <a:t>will be nearly 26 billion devices on the Internet of Things by </a:t>
            </a:r>
            <a:r>
              <a:rPr lang="en-GB" dirty="0" smtClean="0">
                <a:latin typeface="Times New Roman" pitchFamily="18" charset="0"/>
                <a:cs typeface="Times New Roman" pitchFamily="18" charset="0"/>
              </a:rPr>
              <a:t>2020</a:t>
            </a:r>
          </a:p>
          <a:p>
            <a:pPr marL="320040" indent="-320040">
              <a:defRPr/>
            </a:pPr>
            <a:r>
              <a:rPr lang="en-GB" dirty="0" smtClean="0">
                <a:latin typeface="Times New Roman" pitchFamily="18" charset="0"/>
                <a:cs typeface="Times New Roman" pitchFamily="18" charset="0"/>
              </a:rPr>
              <a:t>Media</a:t>
            </a:r>
          </a:p>
          <a:p>
            <a:pPr marL="320040" indent="-320040">
              <a:defRPr/>
            </a:pPr>
            <a:r>
              <a:rPr lang="en-GB" dirty="0">
                <a:latin typeface="Times New Roman" pitchFamily="18" charset="0"/>
                <a:cs typeface="Times New Roman" pitchFamily="18" charset="0"/>
              </a:rPr>
              <a:t>Environmental monitoring</a:t>
            </a:r>
          </a:p>
          <a:p>
            <a:pPr marL="320040" indent="-320040">
              <a:defRPr/>
            </a:pPr>
            <a:r>
              <a:rPr lang="en-GB" dirty="0">
                <a:latin typeface="Times New Roman" pitchFamily="18" charset="0"/>
                <a:cs typeface="Times New Roman" pitchFamily="18" charset="0"/>
              </a:rPr>
              <a:t>Infrastructure management</a:t>
            </a:r>
          </a:p>
          <a:p>
            <a:pPr marL="320040" indent="-320040">
              <a:defRPr/>
            </a:pPr>
            <a:r>
              <a:rPr lang="en-GB" dirty="0">
                <a:latin typeface="Times New Roman" pitchFamily="18" charset="0"/>
                <a:cs typeface="Times New Roman" pitchFamily="18" charset="0"/>
              </a:rPr>
              <a:t>Manufacturing</a:t>
            </a:r>
          </a:p>
          <a:p>
            <a:pPr marL="320040" indent="-320040">
              <a:defRPr/>
            </a:pPr>
            <a:r>
              <a:rPr lang="en-GB" dirty="0">
                <a:latin typeface="Times New Roman" pitchFamily="18" charset="0"/>
                <a:cs typeface="Times New Roman" pitchFamily="18" charset="0"/>
              </a:rPr>
              <a:t>Energy </a:t>
            </a:r>
            <a:r>
              <a:rPr lang="en-GB" dirty="0" smtClean="0">
                <a:latin typeface="Times New Roman" pitchFamily="18" charset="0"/>
                <a:cs typeface="Times New Roman" pitchFamily="18" charset="0"/>
              </a:rPr>
              <a:t>management</a:t>
            </a:r>
          </a:p>
          <a:p>
            <a:pPr marL="320040" indent="-320040">
              <a:defRPr/>
            </a:pPr>
            <a:r>
              <a:rPr lang="en-GB" dirty="0">
                <a:latin typeface="Times New Roman" pitchFamily="18" charset="0"/>
                <a:cs typeface="Times New Roman" pitchFamily="18" charset="0"/>
              </a:rPr>
              <a:t>Medical and healthcare systems</a:t>
            </a:r>
          </a:p>
          <a:p>
            <a:pPr marL="320040" indent="-320040">
              <a:defRPr/>
            </a:pPr>
            <a:r>
              <a:rPr lang="en-GB" dirty="0">
                <a:latin typeface="Times New Roman" pitchFamily="18" charset="0"/>
                <a:cs typeface="Times New Roman" pitchFamily="18" charset="0"/>
              </a:rPr>
              <a:t>Building and home automation</a:t>
            </a:r>
          </a:p>
          <a:p>
            <a:pPr marL="320040" indent="-320040">
              <a:defRPr/>
            </a:pPr>
            <a:r>
              <a:rPr lang="en-GB" dirty="0">
                <a:latin typeface="Times New Roman" pitchFamily="18" charset="0"/>
                <a:cs typeface="Times New Roman" pitchFamily="18" charset="0"/>
              </a:rPr>
              <a:t>Transportation</a:t>
            </a:r>
          </a:p>
          <a:p>
            <a:pPr marL="320040" indent="-320040">
              <a:defRPr/>
            </a:pPr>
            <a:r>
              <a:rPr lang="en-GB" dirty="0">
                <a:latin typeface="Times New Roman" pitchFamily="18" charset="0"/>
                <a:cs typeface="Times New Roman" pitchFamily="18" charset="0"/>
              </a:rPr>
              <a:t>Large scale </a:t>
            </a:r>
            <a:r>
              <a:rPr lang="en-GB" dirty="0" smtClean="0">
                <a:latin typeface="Times New Roman" pitchFamily="18" charset="0"/>
                <a:cs typeface="Times New Roman" pitchFamily="18" charset="0"/>
              </a:rPr>
              <a:t>deployments</a:t>
            </a:r>
          </a:p>
          <a:p>
            <a:pPr marL="320040" indent="-320040">
              <a:defRPr/>
            </a:pPr>
            <a:r>
              <a:rPr lang="en-US" dirty="0" smtClean="0">
                <a:latin typeface="Times New Roman" pitchFamily="18" charset="0"/>
                <a:cs typeface="Times New Roman" pitchFamily="18" charset="0"/>
              </a:rPr>
              <a:t>Etc.</a:t>
            </a:r>
            <a:endParaRPr lang="en-GB" dirty="0">
              <a:latin typeface="Times New Roman" pitchFamily="18" charset="0"/>
              <a:cs typeface="Times New Roman" pitchFamily="18" charset="0"/>
            </a:endParaRPr>
          </a:p>
        </p:txBody>
      </p:sp>
      <p:pic>
        <p:nvPicPr>
          <p:cNvPr id="18435" name="Picture 6"/>
          <p:cNvPicPr>
            <a:picLocks noChangeAspect="1" noChangeArrowheads="1"/>
          </p:cNvPicPr>
          <p:nvPr/>
        </p:nvPicPr>
        <p:blipFill>
          <a:blip r:embed="rId2"/>
          <a:srcRect/>
          <a:stretch>
            <a:fillRect/>
          </a:stretch>
        </p:blipFill>
        <p:spPr bwMode="auto">
          <a:xfrm>
            <a:off x="5410200" y="2286000"/>
            <a:ext cx="3684588"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latin typeface="Times New Roman" pitchFamily="18" charset="0"/>
                <a:cs typeface="Times New Roman" pitchFamily="18" charset="0"/>
              </a:rPr>
              <a:t>Potentiometer-</a:t>
            </a:r>
            <a:r>
              <a:rPr lang="en-IN" sz="3600" b="1" dirty="0" err="1" smtClean="0">
                <a:latin typeface="Times New Roman" pitchFamily="18" charset="0"/>
                <a:cs typeface="Times New Roman" pitchFamily="18" charset="0"/>
              </a:rPr>
              <a:t>AnalogReadSerial</a:t>
            </a:r>
            <a:endParaRPr lang="en-IN" sz="3600"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CE7B1925-048E-4423-9016-10EE71D76547}" type="datetime1">
              <a:rPr lang="en-US" smtClean="0"/>
              <a:pPr/>
              <a:t>3/16/2021</a:t>
            </a:fld>
            <a:endParaRPr lang="en-US"/>
          </a:p>
        </p:txBody>
      </p:sp>
      <p:sp>
        <p:nvSpPr>
          <p:cNvPr id="1026" name="AutoShape 2" descr="https://www.arduino.cc/en/uploads/Tutorial/AnalogReadSerial_sch.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8" name="Picture 4" descr="https://www.arduino.cc/en/uploads/Tutorial/AnalogReadSerial_sch.png"/>
          <p:cNvPicPr>
            <a:picLocks noChangeAspect="1" noChangeArrowheads="1"/>
          </p:cNvPicPr>
          <p:nvPr/>
        </p:nvPicPr>
        <p:blipFill>
          <a:blip r:embed="rId2"/>
          <a:srcRect/>
          <a:stretch>
            <a:fillRect/>
          </a:stretch>
        </p:blipFill>
        <p:spPr bwMode="auto">
          <a:xfrm>
            <a:off x="1219200" y="1676400"/>
            <a:ext cx="4791075" cy="4343400"/>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IN" sz="3600" b="1" dirty="0" smtClean="0">
                <a:latin typeface="Times New Roman" pitchFamily="18" charset="0"/>
                <a:cs typeface="Times New Roman" pitchFamily="18" charset="0"/>
              </a:rPr>
              <a:t>Potentiometer-Code</a:t>
            </a:r>
            <a:endParaRPr lang="en-IN" sz="3600"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D2CF2C15-4630-41B6-BF4A-10FCA6677904}" type="datetime1">
              <a:rPr lang="en-US" smtClean="0"/>
              <a:pPr/>
              <a:t>3/16/2021</a:t>
            </a:fld>
            <a:endParaRPr lang="en-US"/>
          </a:p>
        </p:txBody>
      </p:sp>
      <p:sp>
        <p:nvSpPr>
          <p:cNvPr id="4" name="Rectangle 3"/>
          <p:cNvSpPr/>
          <p:nvPr/>
        </p:nvSpPr>
        <p:spPr>
          <a:xfrm>
            <a:off x="381000" y="1600200"/>
            <a:ext cx="7696200" cy="3785652"/>
          </a:xfrm>
          <a:prstGeom prst="rect">
            <a:avLst/>
          </a:prstGeom>
        </p:spPr>
        <p:txBody>
          <a:bodyPr wrap="square">
            <a:spAutoFit/>
          </a:bodyPr>
          <a:lstStyle/>
          <a:p>
            <a:r>
              <a:rPr lang="en-IN" sz="2400" dirty="0" smtClean="0"/>
              <a:t>void </a:t>
            </a:r>
            <a:r>
              <a:rPr lang="en-IN" sz="2400" b="1" dirty="0" smtClean="0"/>
              <a:t>setup</a:t>
            </a:r>
            <a:r>
              <a:rPr lang="en-IN" sz="2400" dirty="0" smtClean="0"/>
              <a:t>()</a:t>
            </a:r>
          </a:p>
          <a:p>
            <a:r>
              <a:rPr lang="en-IN" sz="2400" dirty="0" smtClean="0"/>
              <a:t> {</a:t>
            </a:r>
            <a:br>
              <a:rPr lang="en-IN" sz="2400" dirty="0" smtClean="0"/>
            </a:br>
            <a:r>
              <a:rPr lang="en-IN" sz="2400" dirty="0" smtClean="0"/>
              <a:t>    </a:t>
            </a:r>
            <a:r>
              <a:rPr lang="en-IN" sz="2400" dirty="0" err="1" smtClean="0"/>
              <a:t>Serial.begin</a:t>
            </a:r>
            <a:r>
              <a:rPr lang="en-IN" sz="2400" dirty="0" smtClean="0"/>
              <a:t>(9600);</a:t>
            </a:r>
            <a:br>
              <a:rPr lang="en-IN" sz="2400" dirty="0" smtClean="0"/>
            </a:br>
            <a:r>
              <a:rPr lang="en-IN" sz="2400" dirty="0" smtClean="0"/>
              <a:t>}</a:t>
            </a:r>
            <a:br>
              <a:rPr lang="en-IN" sz="2400" dirty="0" smtClean="0"/>
            </a:br>
            <a:r>
              <a:rPr lang="en-IN" sz="2400" dirty="0" smtClean="0"/>
              <a:t/>
            </a:r>
            <a:br>
              <a:rPr lang="en-IN" sz="2400" dirty="0" smtClean="0"/>
            </a:br>
            <a:r>
              <a:rPr lang="en-IN" sz="2400" dirty="0" smtClean="0"/>
              <a:t>void </a:t>
            </a:r>
            <a:r>
              <a:rPr lang="en-IN" sz="2400" b="1" dirty="0" smtClean="0"/>
              <a:t>loop</a:t>
            </a:r>
            <a:r>
              <a:rPr lang="en-IN" sz="2400" dirty="0" smtClean="0"/>
              <a:t>() {</a:t>
            </a:r>
            <a:br>
              <a:rPr lang="en-IN" sz="2400" dirty="0" smtClean="0"/>
            </a:br>
            <a:r>
              <a:rPr lang="en-IN" sz="2400" dirty="0" smtClean="0"/>
              <a:t>   </a:t>
            </a:r>
            <a:r>
              <a:rPr lang="en-IN" sz="2400" dirty="0" err="1" smtClean="0"/>
              <a:t>int</a:t>
            </a:r>
            <a:r>
              <a:rPr lang="en-IN" sz="2400" dirty="0" smtClean="0"/>
              <a:t> </a:t>
            </a:r>
            <a:r>
              <a:rPr lang="en-IN" sz="2400" dirty="0" err="1" smtClean="0"/>
              <a:t>sensorValue</a:t>
            </a:r>
            <a:r>
              <a:rPr lang="en-IN" sz="2400" dirty="0" smtClean="0"/>
              <a:t> = </a:t>
            </a:r>
            <a:r>
              <a:rPr lang="en-IN" sz="2400" dirty="0" err="1" smtClean="0"/>
              <a:t>analogRead</a:t>
            </a:r>
            <a:r>
              <a:rPr lang="en-IN" sz="2400" dirty="0" smtClean="0"/>
              <a:t>(A0);</a:t>
            </a:r>
            <a:br>
              <a:rPr lang="en-IN" sz="2400" dirty="0" smtClean="0"/>
            </a:br>
            <a:r>
              <a:rPr lang="en-IN" sz="2400" dirty="0" smtClean="0"/>
              <a:t>   </a:t>
            </a:r>
            <a:r>
              <a:rPr lang="en-IN" sz="2400" dirty="0" err="1" smtClean="0"/>
              <a:t>Serial.println</a:t>
            </a:r>
            <a:r>
              <a:rPr lang="en-IN" sz="2400" dirty="0" smtClean="0"/>
              <a:t>(</a:t>
            </a:r>
            <a:r>
              <a:rPr lang="en-IN" sz="2400" dirty="0" err="1" smtClean="0"/>
              <a:t>sensorValue</a:t>
            </a:r>
            <a:r>
              <a:rPr lang="en-IN" sz="2400" dirty="0" smtClean="0"/>
              <a:t>);</a:t>
            </a:r>
            <a:br>
              <a:rPr lang="en-IN" sz="2400" dirty="0" smtClean="0"/>
            </a:br>
            <a:r>
              <a:rPr lang="en-IN" sz="2400" dirty="0" smtClean="0"/>
              <a:t>  delay(1);        </a:t>
            </a:r>
            <a:r>
              <a:rPr lang="en-IN" sz="2400" i="1" dirty="0" smtClean="0"/>
              <a:t>// delay in between reads for stability</a:t>
            </a:r>
            <a:r>
              <a:rPr lang="en-IN" sz="2400" dirty="0" smtClean="0"/>
              <a:t/>
            </a:r>
            <a:br>
              <a:rPr lang="en-IN" sz="2400" dirty="0" smtClean="0"/>
            </a:br>
            <a:r>
              <a:rPr lang="en-IN" sz="2400" dirty="0" smtClean="0"/>
              <a:t>}</a:t>
            </a:r>
            <a:endParaRPr lang="en-IN" sz="2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10600" cy="487362"/>
          </a:xfrm>
        </p:spPr>
        <p:txBody>
          <a:bodyPr>
            <a:noAutofit/>
          </a:bodyPr>
          <a:lstStyle/>
          <a:p>
            <a:r>
              <a:rPr lang="en-IN" sz="3600" b="1" dirty="0" smtClean="0">
                <a:latin typeface="Times New Roman" pitchFamily="18" charset="0"/>
                <a:cs typeface="Times New Roman" pitchFamily="18" charset="0"/>
              </a:rPr>
              <a:t>Temperature Sensor</a:t>
            </a:r>
            <a:endParaRPr lang="en-IN" sz="3600"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9450ACC4-3CAF-45A8-A92F-5FA731054814}" type="datetime1">
              <a:rPr lang="en-US" smtClean="0"/>
              <a:pPr/>
              <a:t>3/16/2021</a:t>
            </a:fld>
            <a:endParaRPr lang="en-US"/>
          </a:p>
        </p:txBody>
      </p:sp>
      <p:sp>
        <p:nvSpPr>
          <p:cNvPr id="3" name="Content Placeholder 2"/>
          <p:cNvSpPr>
            <a:spLocks noGrp="1"/>
          </p:cNvSpPr>
          <p:nvPr>
            <p:ph sz="quarter" idx="1"/>
          </p:nvPr>
        </p:nvSpPr>
        <p:spPr>
          <a:xfrm>
            <a:off x="228600" y="914400"/>
            <a:ext cx="8610600" cy="5943600"/>
          </a:xfrm>
        </p:spPr>
        <p:txBody>
          <a:bodyPr/>
          <a:lstStyle/>
          <a:p>
            <a:endParaRPr lang="en-US" dirty="0" smtClean="0"/>
          </a:p>
          <a:p>
            <a:r>
              <a:rPr lang="en-US" dirty="0" smtClean="0"/>
              <a:t>Gathers data concerning the temperature from a source</a:t>
            </a:r>
          </a:p>
          <a:p>
            <a:r>
              <a:rPr lang="en-US" dirty="0" smtClean="0"/>
              <a:t> Converts it into a form that can be displayed and understood by a user or another device. </a:t>
            </a:r>
          </a:p>
          <a:p>
            <a:r>
              <a:rPr lang="en-US" dirty="0" smtClean="0"/>
              <a:t>A temperature sensor is often a resistance temperature detector or thermocouple that measures temperature through an electrical signal. </a:t>
            </a:r>
          </a:p>
          <a:p>
            <a:r>
              <a:rPr lang="en-IN" dirty="0" smtClean="0">
                <a:cs typeface="Times New Roman" pitchFamily="18" charset="0"/>
              </a:rPr>
              <a:t>The temperature sensor can only be connected to a circuit in one direction</a:t>
            </a:r>
          </a:p>
          <a:p>
            <a:endParaRPr lang="en-US"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Sensor- Applications</a:t>
            </a:r>
            <a:endParaRPr lang="en-US" dirty="0"/>
          </a:p>
        </p:txBody>
      </p:sp>
      <p:sp>
        <p:nvSpPr>
          <p:cNvPr id="3" name="Date Placeholder 2"/>
          <p:cNvSpPr>
            <a:spLocks noGrp="1"/>
          </p:cNvSpPr>
          <p:nvPr>
            <p:ph type="dt" sz="half" idx="10"/>
          </p:nvPr>
        </p:nvSpPr>
        <p:spPr/>
        <p:txBody>
          <a:bodyPr/>
          <a:lstStyle/>
          <a:p>
            <a:fld id="{185F055B-E59F-46E2-9C91-ADADD2717BA9}" type="datetime1">
              <a:rPr lang="en-US" smtClean="0"/>
              <a:pPr/>
              <a:t>3/16/2021</a:t>
            </a:fld>
            <a:endParaRPr lang="en-US"/>
          </a:p>
        </p:txBody>
      </p:sp>
      <p:sp>
        <p:nvSpPr>
          <p:cNvPr id="5" name="Content Placeholder 4"/>
          <p:cNvSpPr>
            <a:spLocks noGrp="1"/>
          </p:cNvSpPr>
          <p:nvPr>
            <p:ph sz="quarter" idx="1"/>
          </p:nvPr>
        </p:nvSpPr>
        <p:spPr/>
        <p:txBody>
          <a:bodyPr>
            <a:normAutofit lnSpcReduction="10000"/>
          </a:bodyPr>
          <a:lstStyle/>
          <a:p>
            <a:r>
              <a:rPr lang="en-US" dirty="0" smtClean="0"/>
              <a:t>Measurement systems.</a:t>
            </a:r>
          </a:p>
          <a:p>
            <a:r>
              <a:rPr lang="en-US" dirty="0" smtClean="0"/>
              <a:t>Aircrafts use temperature sensors to determine if there are any atmospheric icing conditions along their flight path and to initialize weather forecast models.</a:t>
            </a:r>
          </a:p>
          <a:p>
            <a:r>
              <a:rPr lang="en-US" dirty="0" smtClean="0"/>
              <a:t>To help determine if icing conditions exist. </a:t>
            </a:r>
          </a:p>
          <a:p>
            <a:r>
              <a:rPr lang="en-US" dirty="0" smtClean="0"/>
              <a:t>Refrigerators</a:t>
            </a:r>
          </a:p>
          <a:p>
            <a:r>
              <a:rPr lang="en-US" dirty="0" smtClean="0"/>
              <a:t>Freezers</a:t>
            </a:r>
          </a:p>
          <a:p>
            <a:r>
              <a:rPr lang="en-US" dirty="0" smtClean="0"/>
              <a:t>Air conditioners</a:t>
            </a:r>
          </a:p>
          <a:p>
            <a:r>
              <a:rPr lang="en-US" dirty="0" smtClean="0"/>
              <a:t>Heaters</a:t>
            </a:r>
          </a:p>
          <a:p>
            <a:r>
              <a:rPr lang="en-US" dirty="0" smtClean="0"/>
              <a:t>Water heaters.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a temperature sensor look like?</a:t>
            </a:r>
            <a:endParaRPr lang="en-US" b="1" dirty="0"/>
          </a:p>
        </p:txBody>
      </p:sp>
      <p:sp>
        <p:nvSpPr>
          <p:cNvPr id="3" name="Date Placeholder 2"/>
          <p:cNvSpPr>
            <a:spLocks noGrp="1"/>
          </p:cNvSpPr>
          <p:nvPr>
            <p:ph type="dt" sz="half" idx="10"/>
          </p:nvPr>
        </p:nvSpPr>
        <p:spPr/>
        <p:txBody>
          <a:bodyPr/>
          <a:lstStyle/>
          <a:p>
            <a:fld id="{485FE7EA-3F91-42CC-A354-44294B2DEA94}"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6" name="Picture 6" descr="http://blog.rastating.com/content/images/2014/Feb/LM35_500x500_1_.jpg"/>
          <p:cNvPicPr>
            <a:picLocks noChangeAspect="1" noChangeArrowheads="1"/>
          </p:cNvPicPr>
          <p:nvPr/>
        </p:nvPicPr>
        <p:blipFill>
          <a:blip r:embed="rId2"/>
          <a:srcRect/>
          <a:stretch>
            <a:fillRect/>
          </a:stretch>
        </p:blipFill>
        <p:spPr bwMode="auto">
          <a:xfrm>
            <a:off x="1828800" y="1752600"/>
            <a:ext cx="5181600" cy="3733800"/>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IN" sz="3600" b="1" dirty="0" smtClean="0">
                <a:latin typeface="Times New Roman" pitchFamily="18" charset="0"/>
                <a:cs typeface="Times New Roman" pitchFamily="18" charset="0"/>
              </a:rPr>
              <a:t>Temperature Sensor- </a:t>
            </a:r>
            <a:r>
              <a:rPr lang="en-IN" sz="3600" b="1" dirty="0" err="1" smtClean="0">
                <a:latin typeface="Times New Roman" pitchFamily="18" charset="0"/>
                <a:cs typeface="Times New Roman" pitchFamily="18" charset="0"/>
              </a:rPr>
              <a:t>Connetcions</a:t>
            </a:r>
            <a:endParaRPr lang="en-IN" sz="3600" dirty="0"/>
          </a:p>
        </p:txBody>
      </p:sp>
      <p:sp>
        <p:nvSpPr>
          <p:cNvPr id="4" name="Date Placeholder 3"/>
          <p:cNvSpPr>
            <a:spLocks noGrp="1"/>
          </p:cNvSpPr>
          <p:nvPr>
            <p:ph type="dt" sz="half" idx="10"/>
          </p:nvPr>
        </p:nvSpPr>
        <p:spPr/>
        <p:txBody>
          <a:bodyPr/>
          <a:lstStyle/>
          <a:p>
            <a:fld id="{FBB40480-DFE9-47AD-86E2-A1F45A67AD3A}" type="datetime1">
              <a:rPr lang="en-US" smtClean="0"/>
              <a:pPr/>
              <a:t>3/16/2021</a:t>
            </a:fld>
            <a:endParaRPr lang="en-US"/>
          </a:p>
        </p:txBody>
      </p:sp>
      <p:pic>
        <p:nvPicPr>
          <p:cNvPr id="1026" name="Picture 2" descr="alt text"/>
          <p:cNvPicPr>
            <a:picLocks noChangeAspect="1" noChangeArrowheads="1"/>
          </p:cNvPicPr>
          <p:nvPr/>
        </p:nvPicPr>
        <p:blipFill>
          <a:blip r:embed="rId2"/>
          <a:srcRect/>
          <a:stretch>
            <a:fillRect/>
          </a:stretch>
        </p:blipFill>
        <p:spPr bwMode="auto">
          <a:xfrm>
            <a:off x="1066800" y="1676400"/>
            <a:ext cx="6477000" cy="426720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IN" sz="3600" b="1" dirty="0" smtClean="0">
                <a:latin typeface="Times New Roman" pitchFamily="18" charset="0"/>
                <a:cs typeface="Times New Roman" pitchFamily="18" charset="0"/>
              </a:rPr>
              <a:t>Temperature Sensor- Code</a:t>
            </a:r>
            <a:endParaRPr lang="en-IN" sz="36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31193252-48EB-45D6-8FA5-FF9D49F40F4B}" type="datetime1">
              <a:rPr lang="en-US" smtClean="0"/>
              <a:pPr/>
              <a:t>3/16/2021</a:t>
            </a:fld>
            <a:endParaRPr lang="en-US"/>
          </a:p>
        </p:txBody>
      </p:sp>
      <p:sp>
        <p:nvSpPr>
          <p:cNvPr id="10" name="Rectangle 9"/>
          <p:cNvSpPr/>
          <p:nvPr/>
        </p:nvSpPr>
        <p:spPr>
          <a:xfrm>
            <a:off x="381000" y="1219200"/>
            <a:ext cx="7620000" cy="5632311"/>
          </a:xfrm>
          <a:prstGeom prst="rect">
            <a:avLst/>
          </a:prstGeom>
        </p:spPr>
        <p:txBody>
          <a:bodyPr wrap="square">
            <a:spAutoFit/>
          </a:bodyPr>
          <a:lstStyle/>
          <a:p>
            <a:r>
              <a:rPr lang="en-IN" sz="2000" dirty="0" smtClean="0">
                <a:latin typeface="Times New Roman" pitchFamily="18" charset="0"/>
                <a:cs typeface="Times New Roman" pitchFamily="18" charset="0"/>
              </a:rPr>
              <a:t>float </a:t>
            </a:r>
            <a:r>
              <a:rPr lang="en-IN" sz="2000" dirty="0" err="1" smtClean="0">
                <a:latin typeface="Times New Roman" pitchFamily="18" charset="0"/>
                <a:cs typeface="Times New Roman" pitchFamily="18" charset="0"/>
              </a:rPr>
              <a:t>tempC</a:t>
            </a:r>
            <a:r>
              <a:rPr lang="en-IN" sz="2000" dirty="0" smtClean="0">
                <a:latin typeface="Times New Roman" pitchFamily="18" charset="0"/>
                <a:cs typeface="Times New Roman" pitchFamily="18" charset="0"/>
              </a:rPr>
              <a:t>;</a:t>
            </a:r>
            <a:br>
              <a:rPr lang="en-IN" sz="2000" dirty="0" smtClean="0">
                <a:latin typeface="Times New Roman" pitchFamily="18" charset="0"/>
                <a:cs typeface="Times New Roman" pitchFamily="18" charset="0"/>
              </a:rPr>
            </a:br>
            <a:r>
              <a:rPr lang="en-IN" sz="2000" dirty="0" err="1" smtClean="0">
                <a:latin typeface="Times New Roman" pitchFamily="18" charset="0"/>
                <a:cs typeface="Times New Roman" pitchFamily="18" charset="0"/>
              </a:rPr>
              <a:t>int</a:t>
            </a:r>
            <a:r>
              <a:rPr lang="en-IN" sz="2000" dirty="0" smtClean="0">
                <a:latin typeface="Times New Roman" pitchFamily="18" charset="0"/>
                <a:cs typeface="Times New Roman" pitchFamily="18" charset="0"/>
              </a:rPr>
              <a:t> reading;</a:t>
            </a:r>
            <a:br>
              <a:rPr lang="en-IN" sz="2000" dirty="0" smtClean="0">
                <a:latin typeface="Times New Roman" pitchFamily="18" charset="0"/>
                <a:cs typeface="Times New Roman" pitchFamily="18" charset="0"/>
              </a:rPr>
            </a:br>
            <a:r>
              <a:rPr lang="en-IN" sz="2000" dirty="0" err="1" smtClean="0">
                <a:latin typeface="Times New Roman" pitchFamily="18" charset="0"/>
                <a:cs typeface="Times New Roman" pitchFamily="18" charset="0"/>
              </a:rPr>
              <a:t>int</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tempPin</a:t>
            </a:r>
            <a:r>
              <a:rPr lang="en-IN" sz="2000" dirty="0" smtClean="0">
                <a:latin typeface="Times New Roman" pitchFamily="18" charset="0"/>
                <a:cs typeface="Times New Roman" pitchFamily="18" charset="0"/>
              </a:rPr>
              <a:t> =A0;</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void setup()</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a:t>
            </a:r>
            <a:br>
              <a:rPr lang="en-IN" sz="2000" dirty="0" smtClean="0">
                <a:latin typeface="Times New Roman" pitchFamily="18" charset="0"/>
                <a:cs typeface="Times New Roman" pitchFamily="18" charset="0"/>
              </a:rPr>
            </a:br>
            <a:r>
              <a:rPr lang="en-IN" sz="2000" dirty="0" err="1" smtClean="0">
                <a:latin typeface="Times New Roman" pitchFamily="18" charset="0"/>
                <a:cs typeface="Times New Roman" pitchFamily="18" charset="0"/>
              </a:rPr>
              <a:t>analogReference</a:t>
            </a:r>
            <a:r>
              <a:rPr lang="en-IN" sz="2000" dirty="0" smtClean="0">
                <a:latin typeface="Times New Roman" pitchFamily="18" charset="0"/>
                <a:cs typeface="Times New Roman" pitchFamily="18" charset="0"/>
              </a:rPr>
              <a:t>(INTERNAL);</a:t>
            </a:r>
            <a:br>
              <a:rPr lang="en-IN" sz="2000" dirty="0" smtClean="0">
                <a:latin typeface="Times New Roman" pitchFamily="18" charset="0"/>
                <a:cs typeface="Times New Roman" pitchFamily="18" charset="0"/>
              </a:rPr>
            </a:br>
            <a:r>
              <a:rPr lang="en-IN" sz="2000" dirty="0" err="1" smtClean="0">
                <a:latin typeface="Times New Roman" pitchFamily="18" charset="0"/>
                <a:cs typeface="Times New Roman" pitchFamily="18" charset="0"/>
              </a:rPr>
              <a:t>Serial.begin</a:t>
            </a:r>
            <a:r>
              <a:rPr lang="en-IN" sz="2000" dirty="0" smtClean="0">
                <a:latin typeface="Times New Roman" pitchFamily="18" charset="0"/>
                <a:cs typeface="Times New Roman" pitchFamily="18" charset="0"/>
              </a:rPr>
              <a:t>(9600);</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void loop()</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reading = </a:t>
            </a:r>
            <a:r>
              <a:rPr lang="en-IN" sz="2000" dirty="0" err="1" smtClean="0">
                <a:latin typeface="Times New Roman" pitchFamily="18" charset="0"/>
                <a:cs typeface="Times New Roman" pitchFamily="18" charset="0"/>
              </a:rPr>
              <a:t>analogRead</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tempPin</a:t>
            </a:r>
            <a:r>
              <a:rPr lang="en-IN" sz="2000" dirty="0" smtClean="0">
                <a:latin typeface="Times New Roman" pitchFamily="18" charset="0"/>
                <a:cs typeface="Times New Roman" pitchFamily="18" charset="0"/>
              </a:rPr>
              <a:t>);</a:t>
            </a:r>
            <a:br>
              <a:rPr lang="en-IN" sz="2000" dirty="0" smtClean="0">
                <a:latin typeface="Times New Roman" pitchFamily="18" charset="0"/>
                <a:cs typeface="Times New Roman" pitchFamily="18" charset="0"/>
              </a:rPr>
            </a:br>
            <a:r>
              <a:rPr lang="en-IN" sz="2000" dirty="0" err="1" smtClean="0">
                <a:latin typeface="Times New Roman" pitchFamily="18" charset="0"/>
                <a:cs typeface="Times New Roman" pitchFamily="18" charset="0"/>
              </a:rPr>
              <a:t>tempC</a:t>
            </a:r>
            <a:r>
              <a:rPr lang="en-IN" sz="2000" dirty="0" smtClean="0">
                <a:latin typeface="Times New Roman" pitchFamily="18" charset="0"/>
                <a:cs typeface="Times New Roman" pitchFamily="18" charset="0"/>
              </a:rPr>
              <a:t> = reading / 9.31;</a:t>
            </a:r>
            <a:br>
              <a:rPr lang="en-IN" sz="2000" dirty="0" smtClean="0">
                <a:latin typeface="Times New Roman" pitchFamily="18" charset="0"/>
                <a:cs typeface="Times New Roman" pitchFamily="18" charset="0"/>
              </a:rPr>
            </a:br>
            <a:r>
              <a:rPr lang="en-IN" sz="2000" dirty="0" err="1" smtClean="0">
                <a:latin typeface="Times New Roman" pitchFamily="18" charset="0"/>
                <a:cs typeface="Times New Roman" pitchFamily="18" charset="0"/>
              </a:rPr>
              <a:t>Serial.println</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tempC</a:t>
            </a:r>
            <a:r>
              <a:rPr lang="en-IN" sz="2000" dirty="0" smtClean="0">
                <a:latin typeface="Times New Roman" pitchFamily="18" charset="0"/>
                <a:cs typeface="Times New Roman" pitchFamily="18" charset="0"/>
              </a:rPr>
              <a:t>);</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delay(1000);</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a:t>
            </a:r>
            <a:br>
              <a:rPr lang="en-IN" sz="2000" dirty="0" smtClean="0">
                <a:latin typeface="Times New Roman" pitchFamily="18" charset="0"/>
                <a:cs typeface="Times New Roman" pitchFamily="18" charset="0"/>
              </a:rPr>
            </a:br>
            <a:endParaRPr lang="en-IN"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IN" sz="4000" b="1" dirty="0" smtClean="0">
                <a:latin typeface="Times New Roman" pitchFamily="18" charset="0"/>
                <a:cs typeface="Times New Roman" pitchFamily="18" charset="0"/>
              </a:rPr>
              <a:t>Temperature Sensor- Code</a:t>
            </a:r>
            <a:endParaRPr lang="en-IN" sz="4000" dirty="0"/>
          </a:p>
        </p:txBody>
      </p:sp>
      <p:sp>
        <p:nvSpPr>
          <p:cNvPr id="4" name="Date Placeholder 3"/>
          <p:cNvSpPr>
            <a:spLocks noGrp="1"/>
          </p:cNvSpPr>
          <p:nvPr>
            <p:ph type="dt" sz="half" idx="10"/>
          </p:nvPr>
        </p:nvSpPr>
        <p:spPr/>
        <p:txBody>
          <a:bodyPr/>
          <a:lstStyle/>
          <a:p>
            <a:fld id="{D795383C-13AC-4ABE-B50A-8CACB51DFDDF}" type="datetime1">
              <a:rPr lang="en-US" smtClean="0"/>
              <a:pPr/>
              <a:t>3/16/2021</a:t>
            </a:fld>
            <a:endParaRPr lang="en-US"/>
          </a:p>
        </p:txBody>
      </p:sp>
      <p:sp>
        <p:nvSpPr>
          <p:cNvPr id="3" name="Content Placeholder 2"/>
          <p:cNvSpPr>
            <a:spLocks noGrp="1"/>
          </p:cNvSpPr>
          <p:nvPr>
            <p:ph sz="quarter" idx="1"/>
          </p:nvPr>
        </p:nvSpPr>
        <p:spPr>
          <a:xfrm>
            <a:off x="457200" y="990600"/>
            <a:ext cx="8229600" cy="5638800"/>
          </a:xfrm>
        </p:spPr>
        <p:txBody>
          <a:bodyPr>
            <a:normAutofit fontScale="25000" lnSpcReduction="20000"/>
          </a:bodyPr>
          <a:lstStyle/>
          <a:p>
            <a:pPr>
              <a:buNone/>
            </a:pPr>
            <a:r>
              <a:rPr lang="en-IN" sz="7200" dirty="0" smtClean="0"/>
              <a:t>	</a:t>
            </a:r>
            <a:r>
              <a:rPr lang="en-IN" sz="7200" dirty="0" err="1" smtClean="0"/>
              <a:t>int</a:t>
            </a:r>
            <a:r>
              <a:rPr lang="en-IN" sz="7200" dirty="0" smtClean="0"/>
              <a:t> </a:t>
            </a:r>
            <a:r>
              <a:rPr lang="en-IN" sz="7200" dirty="0" err="1" smtClean="0"/>
              <a:t>val</a:t>
            </a:r>
            <a:r>
              <a:rPr lang="en-IN" sz="7200" dirty="0" smtClean="0"/>
              <a:t>;</a:t>
            </a:r>
            <a:br>
              <a:rPr lang="en-IN" sz="7200" dirty="0" smtClean="0"/>
            </a:br>
            <a:r>
              <a:rPr lang="en-IN" sz="7200" dirty="0" err="1" smtClean="0"/>
              <a:t>int</a:t>
            </a:r>
            <a:r>
              <a:rPr lang="en-IN" sz="7200" dirty="0" smtClean="0"/>
              <a:t> </a:t>
            </a:r>
            <a:r>
              <a:rPr lang="en-IN" sz="7200" dirty="0" err="1" smtClean="0"/>
              <a:t>tempPin</a:t>
            </a:r>
            <a:r>
              <a:rPr lang="en-IN" sz="7200" dirty="0" smtClean="0"/>
              <a:t> = 1;</a:t>
            </a:r>
            <a:br>
              <a:rPr lang="en-IN" sz="7200" dirty="0" smtClean="0"/>
            </a:br>
            <a:r>
              <a:rPr lang="en-IN" sz="7200" dirty="0" smtClean="0"/>
              <a:t>void setup()</a:t>
            </a:r>
            <a:br>
              <a:rPr lang="en-IN" sz="7200" dirty="0" smtClean="0"/>
            </a:br>
            <a:r>
              <a:rPr lang="en-IN" sz="7200" dirty="0" smtClean="0"/>
              <a:t>{</a:t>
            </a:r>
            <a:br>
              <a:rPr lang="en-IN" sz="7200" dirty="0" smtClean="0"/>
            </a:br>
            <a:r>
              <a:rPr lang="en-IN" sz="7200" dirty="0" smtClean="0"/>
              <a:t>	</a:t>
            </a:r>
            <a:r>
              <a:rPr lang="en-IN" sz="7200" dirty="0" err="1" smtClean="0"/>
              <a:t>Serial.begin</a:t>
            </a:r>
            <a:r>
              <a:rPr lang="en-IN" sz="7200" dirty="0" smtClean="0"/>
              <a:t>(9600);</a:t>
            </a:r>
            <a:br>
              <a:rPr lang="en-IN" sz="7200" dirty="0" smtClean="0"/>
            </a:br>
            <a:r>
              <a:rPr lang="en-IN" sz="7200" dirty="0" smtClean="0"/>
              <a:t>}</a:t>
            </a:r>
            <a:br>
              <a:rPr lang="en-IN" sz="7200" dirty="0" smtClean="0"/>
            </a:br>
            <a:r>
              <a:rPr lang="en-IN" sz="7200" dirty="0" smtClean="0"/>
              <a:t>void loop()</a:t>
            </a:r>
            <a:br>
              <a:rPr lang="en-IN" sz="7200" dirty="0" smtClean="0"/>
            </a:br>
            <a:r>
              <a:rPr lang="en-IN" sz="7200" dirty="0" smtClean="0"/>
              <a:t>{</a:t>
            </a:r>
            <a:br>
              <a:rPr lang="en-IN" sz="7200" dirty="0" smtClean="0"/>
            </a:br>
            <a:r>
              <a:rPr lang="en-IN" sz="7200" dirty="0" smtClean="0"/>
              <a:t>	</a:t>
            </a:r>
            <a:r>
              <a:rPr lang="en-IN" sz="7200" dirty="0" err="1" smtClean="0"/>
              <a:t>val</a:t>
            </a:r>
            <a:r>
              <a:rPr lang="en-IN" sz="7200" dirty="0" smtClean="0"/>
              <a:t> = </a:t>
            </a:r>
            <a:r>
              <a:rPr lang="en-IN" sz="7200" dirty="0" err="1" smtClean="0"/>
              <a:t>analogRead</a:t>
            </a:r>
            <a:r>
              <a:rPr lang="en-IN" sz="7200" dirty="0" smtClean="0"/>
              <a:t>(</a:t>
            </a:r>
            <a:r>
              <a:rPr lang="en-IN" sz="7200" dirty="0" err="1" smtClean="0"/>
              <a:t>tempPin</a:t>
            </a:r>
            <a:r>
              <a:rPr lang="en-IN" sz="7200" dirty="0" smtClean="0"/>
              <a:t>);</a:t>
            </a:r>
            <a:br>
              <a:rPr lang="en-IN" sz="7200" dirty="0" smtClean="0"/>
            </a:br>
            <a:r>
              <a:rPr lang="en-IN" sz="7200" dirty="0" smtClean="0"/>
              <a:t>	float </a:t>
            </a:r>
            <a:r>
              <a:rPr lang="en-IN" sz="7200" dirty="0" err="1" smtClean="0"/>
              <a:t>mv</a:t>
            </a:r>
            <a:r>
              <a:rPr lang="en-IN" sz="7200" dirty="0" smtClean="0"/>
              <a:t> = ( </a:t>
            </a:r>
            <a:r>
              <a:rPr lang="en-IN" sz="7200" dirty="0" err="1" smtClean="0"/>
              <a:t>val</a:t>
            </a:r>
            <a:r>
              <a:rPr lang="en-IN" sz="7200" dirty="0" smtClean="0"/>
              <a:t>/1024.0)*5000; </a:t>
            </a:r>
            <a:br>
              <a:rPr lang="en-IN" sz="7200" dirty="0" smtClean="0"/>
            </a:br>
            <a:r>
              <a:rPr lang="en-IN" sz="7200" dirty="0" smtClean="0"/>
              <a:t>	float </a:t>
            </a:r>
            <a:r>
              <a:rPr lang="en-IN" sz="7200" dirty="0" err="1" smtClean="0"/>
              <a:t>cel</a:t>
            </a:r>
            <a:r>
              <a:rPr lang="en-IN" sz="7200" dirty="0" smtClean="0"/>
              <a:t> = </a:t>
            </a:r>
            <a:r>
              <a:rPr lang="en-IN" sz="7200" dirty="0" err="1" smtClean="0"/>
              <a:t>mv</a:t>
            </a:r>
            <a:r>
              <a:rPr lang="en-IN" sz="7200" dirty="0" smtClean="0"/>
              <a:t>/10;</a:t>
            </a:r>
            <a:br>
              <a:rPr lang="en-IN" sz="7200" dirty="0" smtClean="0"/>
            </a:br>
            <a:r>
              <a:rPr lang="en-IN" sz="7200" dirty="0" smtClean="0"/>
              <a:t>	float </a:t>
            </a:r>
            <a:r>
              <a:rPr lang="en-IN" sz="7200" dirty="0" err="1" smtClean="0"/>
              <a:t>farh</a:t>
            </a:r>
            <a:r>
              <a:rPr lang="en-IN" sz="7200" dirty="0" smtClean="0"/>
              <a:t> = (</a:t>
            </a:r>
            <a:r>
              <a:rPr lang="en-IN" sz="7200" dirty="0" err="1" smtClean="0"/>
              <a:t>cel</a:t>
            </a:r>
            <a:r>
              <a:rPr lang="en-IN" sz="7200" dirty="0" smtClean="0"/>
              <a:t>*9)/5 + 32;</a:t>
            </a:r>
            <a:br>
              <a:rPr lang="en-IN" sz="7200" dirty="0" smtClean="0"/>
            </a:br>
            <a:r>
              <a:rPr lang="en-IN" sz="7200" dirty="0" smtClean="0"/>
              <a:t/>
            </a:r>
            <a:br>
              <a:rPr lang="en-IN" sz="7200" dirty="0" smtClean="0"/>
            </a:br>
            <a:r>
              <a:rPr lang="en-IN" sz="7200" dirty="0" smtClean="0"/>
              <a:t>	</a:t>
            </a:r>
            <a:r>
              <a:rPr lang="en-IN" sz="7200" dirty="0" err="1" smtClean="0"/>
              <a:t>Serial.print</a:t>
            </a:r>
            <a:r>
              <a:rPr lang="en-IN" sz="7200" dirty="0" smtClean="0"/>
              <a:t>("TEMPRATURE = ");</a:t>
            </a:r>
            <a:br>
              <a:rPr lang="en-IN" sz="7200" dirty="0" smtClean="0"/>
            </a:br>
            <a:r>
              <a:rPr lang="en-IN" sz="7200" dirty="0" smtClean="0"/>
              <a:t>	</a:t>
            </a:r>
            <a:r>
              <a:rPr lang="en-IN" sz="7200" dirty="0" err="1" smtClean="0"/>
              <a:t>Serial.print</a:t>
            </a:r>
            <a:r>
              <a:rPr lang="en-IN" sz="7200" dirty="0" smtClean="0"/>
              <a:t>(</a:t>
            </a:r>
            <a:r>
              <a:rPr lang="en-IN" sz="7200" dirty="0" err="1" smtClean="0"/>
              <a:t>cel</a:t>
            </a:r>
            <a:r>
              <a:rPr lang="en-IN" sz="7200" dirty="0" smtClean="0"/>
              <a:t>);</a:t>
            </a:r>
            <a:br>
              <a:rPr lang="en-IN" sz="7200" dirty="0" smtClean="0"/>
            </a:br>
            <a:r>
              <a:rPr lang="en-IN" sz="7200" dirty="0" smtClean="0"/>
              <a:t>	</a:t>
            </a:r>
            <a:r>
              <a:rPr lang="en-IN" sz="7200" dirty="0" err="1" smtClean="0"/>
              <a:t>Serial.print</a:t>
            </a:r>
            <a:r>
              <a:rPr lang="en-IN" sz="7200" dirty="0" smtClean="0"/>
              <a:t>("*C");</a:t>
            </a:r>
            <a:br>
              <a:rPr lang="en-IN" sz="7200" dirty="0" smtClean="0"/>
            </a:br>
            <a:r>
              <a:rPr lang="en-IN" sz="7200" dirty="0" smtClean="0"/>
              <a:t>	</a:t>
            </a:r>
            <a:r>
              <a:rPr lang="en-IN" sz="7200" dirty="0" err="1" smtClean="0"/>
              <a:t>Serial.println</a:t>
            </a:r>
            <a:r>
              <a:rPr lang="en-IN" sz="7200" dirty="0" smtClean="0"/>
              <a:t>();</a:t>
            </a:r>
            <a:br>
              <a:rPr lang="en-IN" sz="7200" dirty="0" smtClean="0"/>
            </a:br>
            <a:r>
              <a:rPr lang="en-IN" sz="7200" dirty="0" smtClean="0"/>
              <a:t>	delay(1000);</a:t>
            </a:r>
            <a:br>
              <a:rPr lang="en-IN" sz="7200" dirty="0" smtClean="0"/>
            </a:br>
            <a:r>
              <a:rPr lang="en-IN" sz="7200" dirty="0" smtClean="0"/>
              <a:t/>
            </a:r>
            <a:br>
              <a:rPr lang="en-IN" sz="7200" dirty="0" smtClean="0"/>
            </a:br>
            <a:r>
              <a:rPr lang="en-IN" sz="7200" dirty="0" smtClean="0"/>
              <a:t>	/* To get temperature in </a:t>
            </a:r>
            <a:r>
              <a:rPr lang="en-IN" sz="7200" dirty="0" err="1" smtClean="0"/>
              <a:t>farenhite</a:t>
            </a:r>
            <a:r>
              <a:rPr lang="en-IN" sz="7200" dirty="0" smtClean="0"/>
              <a:t> */</a:t>
            </a:r>
            <a:br>
              <a:rPr lang="en-IN" sz="7200" dirty="0" smtClean="0"/>
            </a:br>
            <a:r>
              <a:rPr lang="en-IN" sz="7200" dirty="0" smtClean="0"/>
              <a:t>	</a:t>
            </a:r>
            <a:r>
              <a:rPr lang="en-IN" sz="7200" dirty="0" err="1" smtClean="0"/>
              <a:t>Serial.print</a:t>
            </a:r>
            <a:r>
              <a:rPr lang="en-IN" sz="7200" dirty="0" smtClean="0"/>
              <a:t>("TEMPRATURE = ");</a:t>
            </a:r>
            <a:br>
              <a:rPr lang="en-IN" sz="7200" dirty="0" smtClean="0"/>
            </a:br>
            <a:r>
              <a:rPr lang="en-IN" sz="7200" dirty="0" smtClean="0"/>
              <a:t>	</a:t>
            </a:r>
            <a:r>
              <a:rPr lang="en-IN" sz="7200" dirty="0" err="1" smtClean="0"/>
              <a:t>Serial.print</a:t>
            </a:r>
            <a:r>
              <a:rPr lang="en-IN" sz="7200" dirty="0" smtClean="0"/>
              <a:t>(</a:t>
            </a:r>
            <a:r>
              <a:rPr lang="en-IN" sz="7200" dirty="0" err="1" smtClean="0"/>
              <a:t>farh</a:t>
            </a:r>
            <a:r>
              <a:rPr lang="en-IN" sz="7200" dirty="0" smtClean="0"/>
              <a:t>);</a:t>
            </a:r>
            <a:br>
              <a:rPr lang="en-IN" sz="7200" dirty="0" smtClean="0"/>
            </a:br>
            <a:r>
              <a:rPr lang="en-IN" sz="7200" dirty="0" smtClean="0"/>
              <a:t>	</a:t>
            </a:r>
            <a:r>
              <a:rPr lang="en-IN" sz="7200" dirty="0" err="1" smtClean="0"/>
              <a:t>Serial.print</a:t>
            </a:r>
            <a:r>
              <a:rPr lang="en-IN" sz="7200" dirty="0" smtClean="0"/>
              <a:t>("*F");</a:t>
            </a:r>
            <a:br>
              <a:rPr lang="en-IN" sz="7200" dirty="0" smtClean="0"/>
            </a:br>
            <a:r>
              <a:rPr lang="en-IN" sz="7200" dirty="0" smtClean="0"/>
              <a:t>	</a:t>
            </a:r>
            <a:r>
              <a:rPr lang="en-IN" sz="7200" dirty="0" err="1" smtClean="0"/>
              <a:t>Serial.println</a:t>
            </a:r>
            <a:r>
              <a:rPr lang="en-IN" sz="7200" dirty="0" smtClean="0"/>
              <a:t>();</a:t>
            </a:r>
            <a:br>
              <a:rPr lang="en-IN" sz="7200" dirty="0" smtClean="0"/>
            </a:br>
            <a:r>
              <a:rPr lang="en-IN" sz="7200" dirty="0" smtClean="0"/>
              <a:t>}</a:t>
            </a:r>
            <a:r>
              <a:rPr lang="en-IN" dirty="0" smtClean="0"/>
              <a:t/>
            </a:r>
            <a:br>
              <a:rPr lang="en-IN" dirty="0" smtClean="0"/>
            </a:br>
            <a:endParaRPr lang="en-I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 Sensor</a:t>
            </a:r>
            <a:endParaRPr lang="en-US" dirty="0"/>
          </a:p>
        </p:txBody>
      </p:sp>
      <p:sp>
        <p:nvSpPr>
          <p:cNvPr id="3" name="Date Placeholder 2"/>
          <p:cNvSpPr>
            <a:spLocks noGrp="1"/>
          </p:cNvSpPr>
          <p:nvPr>
            <p:ph type="dt" sz="half" idx="10"/>
          </p:nvPr>
        </p:nvSpPr>
        <p:spPr/>
        <p:txBody>
          <a:bodyPr/>
          <a:lstStyle/>
          <a:p>
            <a:fld id="{92048EB7-4F0F-45E5-99D5-5C7FFA436719}" type="datetime1">
              <a:rPr lang="en-US" smtClean="0"/>
              <a:pPr/>
              <a:t>3/16/2021</a:t>
            </a:fld>
            <a:endParaRPr lang="en-US"/>
          </a:p>
        </p:txBody>
      </p:sp>
      <p:sp>
        <p:nvSpPr>
          <p:cNvPr id="5" name="Content Placeholder 4"/>
          <p:cNvSpPr>
            <a:spLocks noGrp="1"/>
          </p:cNvSpPr>
          <p:nvPr>
            <p:ph sz="quarter" idx="1"/>
          </p:nvPr>
        </p:nvSpPr>
        <p:spPr/>
        <p:txBody>
          <a:bodyPr>
            <a:normAutofit/>
          </a:bodyPr>
          <a:lstStyle/>
          <a:p>
            <a:r>
              <a:rPr lang="en-US" dirty="0" smtClean="0"/>
              <a:t>Object detection</a:t>
            </a:r>
          </a:p>
          <a:p>
            <a:r>
              <a:rPr lang="en-US" dirty="0" smtClean="0"/>
              <a:t>Level measurement with </a:t>
            </a:r>
            <a:r>
              <a:rPr lang="en-US" dirty="0" err="1" smtClean="0"/>
              <a:t>millimetre</a:t>
            </a:r>
            <a:r>
              <a:rPr lang="en-US" dirty="0" smtClean="0"/>
              <a:t> precision</a:t>
            </a:r>
          </a:p>
          <a:p>
            <a:r>
              <a:rPr lang="en-US" dirty="0" smtClean="0"/>
              <a:t>Extremely robust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 Sensors- Applications</a:t>
            </a:r>
            <a:endParaRPr lang="en-US" dirty="0"/>
          </a:p>
        </p:txBody>
      </p:sp>
      <p:sp>
        <p:nvSpPr>
          <p:cNvPr id="3" name="Date Placeholder 2"/>
          <p:cNvSpPr>
            <a:spLocks noGrp="1"/>
          </p:cNvSpPr>
          <p:nvPr>
            <p:ph type="dt" sz="half" idx="10"/>
          </p:nvPr>
        </p:nvSpPr>
        <p:spPr/>
        <p:txBody>
          <a:bodyPr/>
          <a:lstStyle/>
          <a:p>
            <a:fld id="{99B781D6-39B9-46AD-A653-1721331CF1A6}"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Mechanical engineering/machine tool</a:t>
            </a:r>
          </a:p>
          <a:p>
            <a:r>
              <a:rPr lang="en-US" dirty="0" smtClean="0"/>
              <a:t>Food and beverage</a:t>
            </a:r>
          </a:p>
          <a:p>
            <a:r>
              <a:rPr lang="en-US" dirty="0" smtClean="0"/>
              <a:t>Woodworking and furniture</a:t>
            </a:r>
          </a:p>
          <a:p>
            <a:r>
              <a:rPr lang="en-US" dirty="0" smtClean="0"/>
              <a:t>Building materials</a:t>
            </a:r>
          </a:p>
          <a:p>
            <a:r>
              <a:rPr lang="en-US" dirty="0" smtClean="0"/>
              <a:t>Agriculture</a:t>
            </a:r>
          </a:p>
          <a:p>
            <a:r>
              <a:rPr lang="en-US" dirty="0" smtClean="0"/>
              <a:t>Construction</a:t>
            </a:r>
          </a:p>
          <a:p>
            <a:r>
              <a:rPr lang="en-US" dirty="0" smtClean="0"/>
              <a:t>Pulp and paper</a:t>
            </a:r>
          </a:p>
          <a:p>
            <a:r>
              <a:rPr lang="en-US" dirty="0" smtClean="0"/>
              <a:t>Material handling</a:t>
            </a:r>
          </a:p>
          <a:p>
            <a:r>
              <a:rPr lang="en-US" dirty="0" smtClean="0"/>
              <a:t>Level measurement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4" name="Date Placeholder 3"/>
          <p:cNvSpPr>
            <a:spLocks noGrp="1"/>
          </p:cNvSpPr>
          <p:nvPr>
            <p:ph type="dt" sz="half" idx="10"/>
          </p:nvPr>
        </p:nvSpPr>
        <p:spPr/>
        <p:txBody>
          <a:bodyPr/>
          <a:lstStyle/>
          <a:p>
            <a:fld id="{AFE54FBA-4009-4F58-9CB4-6C49198194B0}" type="datetime1">
              <a:rPr lang="en-US" smtClean="0"/>
              <a:pPr/>
              <a:t>3/16/2021</a:t>
            </a:fld>
            <a:endParaRPr lang="en-US"/>
          </a:p>
        </p:txBody>
      </p:sp>
      <p:sp>
        <p:nvSpPr>
          <p:cNvPr id="3" name="Content Placeholder 2"/>
          <p:cNvSpPr>
            <a:spLocks noGrp="1"/>
          </p:cNvSpPr>
          <p:nvPr>
            <p:ph sz="quarter" idx="1"/>
          </p:nvPr>
        </p:nvSpPr>
        <p:spPr/>
        <p:txBody>
          <a:bodyPr/>
          <a:lstStyle/>
          <a:p>
            <a:endParaRPr lang="en-US" dirty="0"/>
          </a:p>
        </p:txBody>
      </p:sp>
      <p:pic>
        <p:nvPicPr>
          <p:cNvPr id="6" name="Picture 2" descr="http://media.gadgetsin.com/2014/05/wellograph_smart_watch_with_fitness_tracker_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524000"/>
            <a:ext cx="4335440" cy="238449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9600" y="3886200"/>
            <a:ext cx="4396601" cy="2416607"/>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an ultrasonic sensor look like?</a:t>
            </a:r>
            <a:endParaRPr lang="en-US" dirty="0"/>
          </a:p>
        </p:txBody>
      </p:sp>
      <p:sp>
        <p:nvSpPr>
          <p:cNvPr id="3" name="Date Placeholder 2"/>
          <p:cNvSpPr>
            <a:spLocks noGrp="1"/>
          </p:cNvSpPr>
          <p:nvPr>
            <p:ph type="dt" sz="half" idx="10"/>
          </p:nvPr>
        </p:nvSpPr>
        <p:spPr/>
        <p:txBody>
          <a:bodyPr/>
          <a:lstStyle/>
          <a:p>
            <a:fld id="{7A9D6C07-AA86-42B6-B758-F79A3D547E5E}"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sp>
        <p:nvSpPr>
          <p:cNvPr id="139266" name="AutoShape 2" descr="Image result for ultrasonic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9268" name="AutoShape 4" descr="Image result for ultrasonic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9270" name="Picture 6" descr="Image result for ultrasonic sensor"/>
          <p:cNvPicPr>
            <a:picLocks noChangeAspect="1" noChangeArrowheads="1"/>
          </p:cNvPicPr>
          <p:nvPr/>
        </p:nvPicPr>
        <p:blipFill>
          <a:blip r:embed="rId2"/>
          <a:srcRect/>
          <a:stretch>
            <a:fillRect/>
          </a:stretch>
        </p:blipFill>
        <p:spPr bwMode="auto">
          <a:xfrm>
            <a:off x="2286000" y="2438400"/>
            <a:ext cx="4114800" cy="2686051"/>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600" b="1" dirty="0" smtClean="0">
                <a:latin typeface="Times New Roman" pitchFamily="18" charset="0"/>
                <a:cs typeface="Times New Roman" pitchFamily="18" charset="0"/>
              </a:rPr>
              <a:t>Ultrasonic Sensor- Connections</a:t>
            </a:r>
            <a:endParaRPr lang="en-US" sz="3600" b="1" dirty="0"/>
          </a:p>
        </p:txBody>
      </p:sp>
      <p:sp>
        <p:nvSpPr>
          <p:cNvPr id="4" name="Date Placeholder 3"/>
          <p:cNvSpPr>
            <a:spLocks noGrp="1"/>
          </p:cNvSpPr>
          <p:nvPr>
            <p:ph type="dt" sz="half" idx="10"/>
          </p:nvPr>
        </p:nvSpPr>
        <p:spPr/>
        <p:txBody>
          <a:bodyPr/>
          <a:lstStyle/>
          <a:p>
            <a:fld id="{333D58C1-E79F-4E2E-B0CD-4AC7A5B21F3E}" type="datetime1">
              <a:rPr lang="en-US" smtClean="0"/>
              <a:pPr/>
              <a:t>3/16/2021</a:t>
            </a:fld>
            <a:endParaRPr lang="en-US"/>
          </a:p>
        </p:txBody>
      </p:sp>
      <p:pic>
        <p:nvPicPr>
          <p:cNvPr id="3078" name="Picture 6" descr="http://learn.linksprite.com/wp-content/uploads/2013/11/ultrasonic_wire.jpg"/>
          <p:cNvPicPr>
            <a:picLocks noChangeAspect="1" noChangeArrowheads="1"/>
          </p:cNvPicPr>
          <p:nvPr/>
        </p:nvPicPr>
        <p:blipFill>
          <a:blip r:embed="rId2"/>
          <a:srcRect/>
          <a:stretch>
            <a:fillRect/>
          </a:stretch>
        </p:blipFill>
        <p:spPr bwMode="auto">
          <a:xfrm>
            <a:off x="533400" y="1260231"/>
            <a:ext cx="8229600" cy="5064369"/>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itchFamily="18" charset="0"/>
                <a:cs typeface="Times New Roman" pitchFamily="18" charset="0"/>
              </a:rPr>
              <a:t>Ultrasonic Sensor- Code </a:t>
            </a:r>
            <a:endParaRPr lang="en-US"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3E5F7F03-5167-4EFC-98DE-8F0AACA35D25}" type="datetime1">
              <a:rPr lang="en-US" smtClean="0"/>
              <a:pPr/>
              <a:t>3/16/2021</a:t>
            </a:fld>
            <a:endParaRPr lang="en-US"/>
          </a:p>
        </p:txBody>
      </p:sp>
      <p:sp>
        <p:nvSpPr>
          <p:cNvPr id="7" name="Content Placeholder 6"/>
          <p:cNvSpPr>
            <a:spLocks noGrp="1"/>
          </p:cNvSpPr>
          <p:nvPr>
            <p:ph sz="quarter" idx="1"/>
          </p:nvPr>
        </p:nvSpPr>
        <p:spPr/>
        <p:txBody>
          <a:bodyPr>
            <a:normAutofit fontScale="47500" lnSpcReduction="20000"/>
          </a:bodyPr>
          <a:lstStyle/>
          <a:p>
            <a:pPr>
              <a:buNone/>
            </a:pPr>
            <a:r>
              <a:rPr lang="en-US" sz="5300" dirty="0" smtClean="0"/>
              <a:t>const </a:t>
            </a:r>
            <a:r>
              <a:rPr lang="en-US" sz="5300" dirty="0" err="1" smtClean="0"/>
              <a:t>int</a:t>
            </a:r>
            <a:r>
              <a:rPr lang="en-US" sz="5300" dirty="0" smtClean="0"/>
              <a:t> </a:t>
            </a:r>
            <a:r>
              <a:rPr lang="en-US" sz="5300" dirty="0" err="1" smtClean="0"/>
              <a:t>trigpin</a:t>
            </a:r>
            <a:r>
              <a:rPr lang="en-US" sz="5300" dirty="0" smtClean="0"/>
              <a:t>=9;</a:t>
            </a:r>
          </a:p>
          <a:p>
            <a:pPr>
              <a:buNone/>
            </a:pPr>
            <a:r>
              <a:rPr lang="en-US" sz="5300" dirty="0" smtClean="0"/>
              <a:t>const </a:t>
            </a:r>
            <a:r>
              <a:rPr lang="en-US" sz="5300" dirty="0" err="1" smtClean="0"/>
              <a:t>int</a:t>
            </a:r>
            <a:r>
              <a:rPr lang="en-US" sz="5300" dirty="0" smtClean="0"/>
              <a:t> </a:t>
            </a:r>
            <a:r>
              <a:rPr lang="en-US" sz="5300" dirty="0" err="1" smtClean="0"/>
              <a:t>echopin</a:t>
            </a:r>
            <a:r>
              <a:rPr lang="en-US" sz="5300" dirty="0" smtClean="0"/>
              <a:t>=10;</a:t>
            </a:r>
          </a:p>
          <a:p>
            <a:pPr>
              <a:buNone/>
            </a:pPr>
            <a:r>
              <a:rPr lang="en-US" sz="5300" dirty="0" smtClean="0"/>
              <a:t>long duration;</a:t>
            </a:r>
          </a:p>
          <a:p>
            <a:pPr>
              <a:buNone/>
            </a:pPr>
            <a:r>
              <a:rPr lang="en-US" sz="5300" dirty="0" err="1" smtClean="0"/>
              <a:t>int</a:t>
            </a:r>
            <a:r>
              <a:rPr lang="en-US" sz="5300" dirty="0" smtClean="0"/>
              <a:t> distance;</a:t>
            </a:r>
          </a:p>
          <a:p>
            <a:pPr>
              <a:buNone/>
            </a:pPr>
            <a:r>
              <a:rPr lang="en-US" sz="5300" dirty="0" smtClean="0"/>
              <a:t>void setup() {</a:t>
            </a:r>
          </a:p>
          <a:p>
            <a:pPr>
              <a:buNone/>
            </a:pPr>
            <a:r>
              <a:rPr lang="en-US" sz="5300" dirty="0" smtClean="0"/>
              <a:t>  </a:t>
            </a:r>
            <a:r>
              <a:rPr lang="en-US" sz="5300" dirty="0" err="1" smtClean="0"/>
              <a:t>pinMode</a:t>
            </a:r>
            <a:r>
              <a:rPr lang="en-US" sz="5300" dirty="0" smtClean="0"/>
              <a:t>(</a:t>
            </a:r>
            <a:r>
              <a:rPr lang="en-US" sz="5300" dirty="0" err="1" smtClean="0"/>
              <a:t>trigpin,OUTPUT</a:t>
            </a:r>
            <a:r>
              <a:rPr lang="en-US" sz="5300" dirty="0" smtClean="0"/>
              <a:t>);</a:t>
            </a:r>
          </a:p>
          <a:p>
            <a:pPr>
              <a:buNone/>
            </a:pPr>
            <a:r>
              <a:rPr lang="en-US" sz="5300" dirty="0" smtClean="0"/>
              <a:t>  </a:t>
            </a:r>
            <a:r>
              <a:rPr lang="en-US" sz="5300" dirty="0" err="1" smtClean="0"/>
              <a:t>pinMode</a:t>
            </a:r>
            <a:r>
              <a:rPr lang="en-US" sz="5300" dirty="0" smtClean="0"/>
              <a:t>(</a:t>
            </a:r>
            <a:r>
              <a:rPr lang="en-US" sz="5300" dirty="0" err="1" smtClean="0"/>
              <a:t>echopin,INPUT</a:t>
            </a:r>
            <a:r>
              <a:rPr lang="en-US" sz="5300" dirty="0" smtClean="0"/>
              <a:t>);</a:t>
            </a:r>
          </a:p>
          <a:p>
            <a:pPr>
              <a:buNone/>
            </a:pPr>
            <a:r>
              <a:rPr lang="en-US" sz="5300" dirty="0" smtClean="0"/>
              <a:t>  </a:t>
            </a:r>
            <a:r>
              <a:rPr lang="en-US" sz="5300" dirty="0" err="1" smtClean="0"/>
              <a:t>Serial.begin</a:t>
            </a:r>
            <a:r>
              <a:rPr lang="en-US" sz="5300" dirty="0" smtClean="0"/>
              <a:t>(9600);</a:t>
            </a:r>
          </a:p>
          <a:p>
            <a:pPr>
              <a:buNone/>
            </a:pPr>
            <a:r>
              <a:rPr lang="en-US" sz="5300" dirty="0" smtClean="0"/>
              <a:t>}</a:t>
            </a:r>
          </a:p>
          <a:p>
            <a:endParaRPr lang="en-US" dirty="0"/>
          </a:p>
        </p:txBody>
      </p:sp>
      <p:sp>
        <p:nvSpPr>
          <p:cNvPr id="8" name="Content Placeholder 7"/>
          <p:cNvSpPr>
            <a:spLocks noGrp="1"/>
          </p:cNvSpPr>
          <p:nvPr>
            <p:ph sz="quarter" idx="2"/>
          </p:nvPr>
        </p:nvSpPr>
        <p:spPr/>
        <p:txBody>
          <a:bodyPr>
            <a:normAutofit fontScale="47500" lnSpcReduction="20000"/>
          </a:bodyPr>
          <a:lstStyle/>
          <a:p>
            <a:pPr>
              <a:buNone/>
            </a:pPr>
            <a:r>
              <a:rPr lang="en-US" sz="4700" dirty="0" smtClean="0"/>
              <a:t>void loop() {</a:t>
            </a:r>
          </a:p>
          <a:p>
            <a:pPr>
              <a:buNone/>
            </a:pPr>
            <a:r>
              <a:rPr lang="en-US" sz="4700" dirty="0" smtClean="0"/>
              <a:t>  </a:t>
            </a:r>
            <a:r>
              <a:rPr lang="en-US" sz="4700" dirty="0" err="1" smtClean="0"/>
              <a:t>digitalWrite</a:t>
            </a:r>
            <a:r>
              <a:rPr lang="en-US" sz="4700" dirty="0" smtClean="0"/>
              <a:t>(</a:t>
            </a:r>
            <a:r>
              <a:rPr lang="en-US" sz="4700" dirty="0" err="1" smtClean="0"/>
              <a:t>trigpin,LOW</a:t>
            </a:r>
            <a:r>
              <a:rPr lang="en-US" sz="4700" dirty="0" smtClean="0"/>
              <a:t>);</a:t>
            </a:r>
          </a:p>
          <a:p>
            <a:pPr>
              <a:buNone/>
            </a:pPr>
            <a:r>
              <a:rPr lang="en-US" sz="4700" dirty="0" smtClean="0"/>
              <a:t>  </a:t>
            </a:r>
            <a:r>
              <a:rPr lang="en-US" sz="4700" dirty="0" err="1" smtClean="0"/>
              <a:t>delayMicroseconds</a:t>
            </a:r>
            <a:r>
              <a:rPr lang="en-US" sz="4700" dirty="0" smtClean="0"/>
              <a:t>(2);</a:t>
            </a:r>
          </a:p>
          <a:p>
            <a:pPr>
              <a:buNone/>
            </a:pPr>
            <a:r>
              <a:rPr lang="en-US" sz="4700" dirty="0" smtClean="0"/>
              <a:t>  </a:t>
            </a:r>
            <a:r>
              <a:rPr lang="en-US" sz="4700" dirty="0" err="1" smtClean="0"/>
              <a:t>digitalWrite</a:t>
            </a:r>
            <a:r>
              <a:rPr lang="en-US" sz="4700" dirty="0" smtClean="0"/>
              <a:t>(</a:t>
            </a:r>
            <a:r>
              <a:rPr lang="en-US" sz="4700" dirty="0" err="1" smtClean="0"/>
              <a:t>trigpin,HIGH</a:t>
            </a:r>
            <a:r>
              <a:rPr lang="en-US" sz="4700" dirty="0" smtClean="0"/>
              <a:t>);</a:t>
            </a:r>
          </a:p>
          <a:p>
            <a:pPr>
              <a:buNone/>
            </a:pPr>
            <a:r>
              <a:rPr lang="en-US" sz="4700" dirty="0" smtClean="0"/>
              <a:t>  </a:t>
            </a:r>
            <a:r>
              <a:rPr lang="en-US" sz="4700" dirty="0" err="1" smtClean="0"/>
              <a:t>delayMicroseconds</a:t>
            </a:r>
            <a:r>
              <a:rPr lang="en-US" sz="4700" dirty="0" smtClean="0"/>
              <a:t>(10);</a:t>
            </a:r>
          </a:p>
          <a:p>
            <a:pPr>
              <a:buNone/>
            </a:pPr>
            <a:r>
              <a:rPr lang="en-US" sz="4700" dirty="0" smtClean="0"/>
              <a:t>  </a:t>
            </a:r>
            <a:r>
              <a:rPr lang="en-US" sz="4700" dirty="0" err="1" smtClean="0"/>
              <a:t>digitalWrite</a:t>
            </a:r>
            <a:r>
              <a:rPr lang="en-US" sz="4700" dirty="0" smtClean="0"/>
              <a:t>(</a:t>
            </a:r>
            <a:r>
              <a:rPr lang="en-US" sz="4700" dirty="0" err="1" smtClean="0"/>
              <a:t>trigpin,LOW</a:t>
            </a:r>
            <a:r>
              <a:rPr lang="en-US" sz="4700" dirty="0" smtClean="0"/>
              <a:t>);</a:t>
            </a:r>
          </a:p>
          <a:p>
            <a:pPr>
              <a:buNone/>
            </a:pPr>
            <a:r>
              <a:rPr lang="en-US" sz="4700" dirty="0" smtClean="0"/>
              <a:t>  duration=</a:t>
            </a:r>
            <a:r>
              <a:rPr lang="en-US" sz="4700" dirty="0" err="1" smtClean="0"/>
              <a:t>pulseIn</a:t>
            </a:r>
            <a:r>
              <a:rPr lang="en-US" sz="4700" dirty="0" smtClean="0"/>
              <a:t>(</a:t>
            </a:r>
            <a:r>
              <a:rPr lang="en-US" sz="4700" dirty="0" err="1" smtClean="0"/>
              <a:t>echopin,HIGH</a:t>
            </a:r>
            <a:r>
              <a:rPr lang="en-US" sz="4700" dirty="0" smtClean="0"/>
              <a:t>);</a:t>
            </a:r>
          </a:p>
          <a:p>
            <a:pPr>
              <a:buNone/>
            </a:pPr>
            <a:r>
              <a:rPr lang="en-US" sz="4700" dirty="0" smtClean="0"/>
              <a:t>  distance = duration * 0.034 / 2;</a:t>
            </a:r>
          </a:p>
          <a:p>
            <a:pPr>
              <a:buNone/>
            </a:pPr>
            <a:r>
              <a:rPr lang="en-US" sz="4700" dirty="0" smtClean="0"/>
              <a:t>  </a:t>
            </a:r>
            <a:r>
              <a:rPr lang="en-US" sz="4700" dirty="0" err="1" smtClean="0"/>
              <a:t>Serial.print</a:t>
            </a:r>
            <a:r>
              <a:rPr lang="en-US" sz="4700" dirty="0" smtClean="0"/>
              <a:t>("Distance : ");</a:t>
            </a:r>
          </a:p>
          <a:p>
            <a:pPr>
              <a:buNone/>
            </a:pPr>
            <a:r>
              <a:rPr lang="en-US" sz="4700" dirty="0" smtClean="0"/>
              <a:t>  </a:t>
            </a:r>
            <a:r>
              <a:rPr lang="en-US" sz="4700" dirty="0" err="1" smtClean="0"/>
              <a:t>Serial.println</a:t>
            </a:r>
            <a:r>
              <a:rPr lang="en-US" sz="4700" dirty="0" smtClean="0"/>
              <a:t>(distance);</a:t>
            </a:r>
          </a:p>
          <a:p>
            <a:pPr>
              <a:buNone/>
            </a:pPr>
            <a:r>
              <a:rPr lang="en-US" sz="4700" dirty="0" smtClean="0"/>
              <a:t>}</a:t>
            </a:r>
          </a:p>
          <a:p>
            <a:pPr>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PIR Sensor</a:t>
            </a:r>
            <a:endParaRPr lang="en-US" dirty="0"/>
          </a:p>
        </p:txBody>
      </p:sp>
      <p:sp>
        <p:nvSpPr>
          <p:cNvPr id="3" name="Date Placeholder 2"/>
          <p:cNvSpPr>
            <a:spLocks noGrp="1"/>
          </p:cNvSpPr>
          <p:nvPr>
            <p:ph type="dt" sz="half" idx="10"/>
          </p:nvPr>
        </p:nvSpPr>
        <p:spPr/>
        <p:txBody>
          <a:bodyPr/>
          <a:lstStyle/>
          <a:p>
            <a:fld id="{B407B913-5966-4630-B84F-6DD7AA300178}" type="datetime1">
              <a:rPr lang="en-US" smtClean="0"/>
              <a:pPr/>
              <a:t>3/16/2021</a:t>
            </a:fld>
            <a:endParaRPr lang="en-US"/>
          </a:p>
        </p:txBody>
      </p:sp>
      <p:sp>
        <p:nvSpPr>
          <p:cNvPr id="13" name="Content Placeholder 12"/>
          <p:cNvSpPr>
            <a:spLocks noGrp="1"/>
          </p:cNvSpPr>
          <p:nvPr>
            <p:ph sz="quarter" idx="1"/>
          </p:nvPr>
        </p:nvSpPr>
        <p:spPr/>
        <p:txBody>
          <a:bodyPr/>
          <a:lstStyle/>
          <a:p>
            <a:r>
              <a:rPr lang="en-US" dirty="0" smtClean="0"/>
              <a:t>Passive Infra Red or </a:t>
            </a:r>
            <a:r>
              <a:rPr lang="en-US" dirty="0" err="1" smtClean="0"/>
              <a:t>Pyroelectric</a:t>
            </a:r>
            <a:r>
              <a:rPr lang="en-US" dirty="0" smtClean="0"/>
              <a:t> or IR motion sensors</a:t>
            </a:r>
          </a:p>
          <a:p>
            <a:r>
              <a:rPr lang="en-US" dirty="0" smtClean="0"/>
              <a:t>Sense Motion</a:t>
            </a:r>
          </a:p>
          <a:p>
            <a:r>
              <a:rPr lang="en-US" dirty="0" smtClean="0"/>
              <a:t>Measures </a:t>
            </a:r>
            <a:r>
              <a:rPr lang="en-US" dirty="0" smtClean="0">
                <a:hlinkClick r:id="rId2" tooltip="Infrared"/>
              </a:rPr>
              <a:t>infrared</a:t>
            </a:r>
            <a:r>
              <a:rPr lang="en-US" dirty="0" smtClean="0"/>
              <a:t> (IR) light radiating from objects in its field of view</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PIR Sensor look like?</a:t>
            </a:r>
            <a:endParaRPr lang="en-US" dirty="0"/>
          </a:p>
        </p:txBody>
      </p:sp>
      <p:sp>
        <p:nvSpPr>
          <p:cNvPr id="3" name="Date Placeholder 2"/>
          <p:cNvSpPr>
            <a:spLocks noGrp="1"/>
          </p:cNvSpPr>
          <p:nvPr>
            <p:ph type="dt" sz="half" idx="10"/>
          </p:nvPr>
        </p:nvSpPr>
        <p:spPr/>
        <p:txBody>
          <a:bodyPr/>
          <a:lstStyle/>
          <a:p>
            <a:fld id="{9E382354-0F35-456D-B578-5C9964EFA40F}"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6" name="Picture 4" descr="Raspberry pi GPIO pin tutorial"/>
          <p:cNvPicPr>
            <a:picLocks noChangeAspect="1" noChangeArrowheads="1"/>
          </p:cNvPicPr>
          <p:nvPr/>
        </p:nvPicPr>
        <p:blipFill>
          <a:blip r:embed="rId2"/>
          <a:srcRect/>
          <a:stretch>
            <a:fillRect/>
          </a:stretch>
        </p:blipFill>
        <p:spPr bwMode="auto">
          <a:xfrm>
            <a:off x="2514600" y="1752600"/>
            <a:ext cx="3886200" cy="4055165"/>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600" b="1" dirty="0" smtClean="0">
                <a:latin typeface="Times New Roman" pitchFamily="18" charset="0"/>
                <a:cs typeface="Times New Roman" pitchFamily="18" charset="0"/>
              </a:rPr>
              <a:t>PIR Sensor- Connections</a:t>
            </a:r>
            <a:endParaRPr lang="en-US" sz="3600" b="1"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43DB4261-D5B2-45DB-9C01-044D6C2E472B}" type="datetime1">
              <a:rPr lang="en-US" smtClean="0"/>
              <a:pPr/>
              <a:t>3/16/2021</a:t>
            </a:fld>
            <a:endParaRPr lang="en-US"/>
          </a:p>
        </p:txBody>
      </p:sp>
      <p:sp>
        <p:nvSpPr>
          <p:cNvPr id="2050" name="AutoShape 2" descr="Image result for arduino with pi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Image result for arduino with pi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Image result for arduino with pi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Image result for arduino with pi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60" name="Picture 12" descr="https://camo.githubusercontent.com/204b32d9a60e22bbca64719e2de7e3c49358180d/68747470733a2f2f7261772e6769746875622e636f6d2f6d61747477696c6c69616d736f6e2f61726475696e6f2d736d732d616c61726d2f6d61737465722f616374696f6e5f73686f74732f536368656d617469635f62622e706e67"/>
          <p:cNvPicPr>
            <a:picLocks noChangeAspect="1" noChangeArrowheads="1"/>
          </p:cNvPicPr>
          <p:nvPr/>
        </p:nvPicPr>
        <p:blipFill>
          <a:blip r:embed="rId2"/>
          <a:srcRect/>
          <a:stretch>
            <a:fillRect/>
          </a:stretch>
        </p:blipFill>
        <p:spPr bwMode="auto">
          <a:xfrm>
            <a:off x="990600" y="1219200"/>
            <a:ext cx="7010400" cy="449580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PIR Sensor- Code</a:t>
            </a:r>
            <a:endParaRPr lang="en-US" dirty="0"/>
          </a:p>
        </p:txBody>
      </p:sp>
      <p:sp>
        <p:nvSpPr>
          <p:cNvPr id="3" name="Date Placeholder 2"/>
          <p:cNvSpPr>
            <a:spLocks noGrp="1"/>
          </p:cNvSpPr>
          <p:nvPr>
            <p:ph type="dt" sz="half" idx="10"/>
          </p:nvPr>
        </p:nvSpPr>
        <p:spPr/>
        <p:txBody>
          <a:bodyPr/>
          <a:lstStyle/>
          <a:p>
            <a:fld id="{08B48546-B4ED-43ED-820A-D2777E1114BC}" type="datetime1">
              <a:rPr lang="en-US" smtClean="0"/>
              <a:pPr/>
              <a:t>3/16/2021</a:t>
            </a:fld>
            <a:endParaRPr lang="en-US"/>
          </a:p>
        </p:txBody>
      </p:sp>
      <p:sp>
        <p:nvSpPr>
          <p:cNvPr id="5" name="Content Placeholder 4"/>
          <p:cNvSpPr>
            <a:spLocks noGrp="1"/>
          </p:cNvSpPr>
          <p:nvPr>
            <p:ph sz="quarter" idx="1"/>
          </p:nvPr>
        </p:nvSpPr>
        <p:spPr/>
        <p:txBody>
          <a:bodyPr>
            <a:normAutofit fontScale="92500" lnSpcReduction="10000"/>
          </a:bodyPr>
          <a:lstStyle/>
          <a:p>
            <a:pPr>
              <a:buNone/>
            </a:pPr>
            <a:r>
              <a:rPr lang="en-US" sz="2800" dirty="0" smtClean="0">
                <a:solidFill>
                  <a:schemeClr val="bg1"/>
                </a:solidFill>
                <a:latin typeface="Times New Roman" pitchFamily="18" charset="0"/>
                <a:cs typeface="Times New Roman" pitchFamily="18" charset="0"/>
              </a:rPr>
              <a:t>//Simple PIR sketch: </a:t>
            </a:r>
          </a:p>
          <a:p>
            <a:pPr>
              <a:buNone/>
            </a:pPr>
            <a:r>
              <a:rPr lang="en-US" sz="2800" b="1" dirty="0" smtClean="0">
                <a:latin typeface="Times New Roman" pitchFamily="18" charset="0"/>
                <a:cs typeface="Times New Roman" pitchFamily="18" charset="0"/>
              </a:rPr>
              <a:t>setup</a:t>
            </a:r>
            <a:r>
              <a:rPr lang="en-US" sz="2800" dirty="0" smtClean="0">
                <a:latin typeface="Times New Roman" pitchFamily="18" charset="0"/>
                <a:cs typeface="Times New Roman" pitchFamily="18" charset="0"/>
              </a:rPr>
              <a:t>()</a:t>
            </a:r>
          </a:p>
          <a:p>
            <a:pPr>
              <a:buNone/>
            </a:pPr>
            <a:r>
              <a:rPr lang="en-US" sz="2800" dirty="0" smtClean="0">
                <a:latin typeface="Times New Roman" pitchFamily="18" charset="0"/>
                <a:cs typeface="Times New Roman" pitchFamily="18" charset="0"/>
              </a:rPr>
              <a:t>{ </a:t>
            </a:r>
          </a:p>
          <a:p>
            <a:pPr>
              <a:buNone/>
            </a:pPr>
            <a:r>
              <a:rPr lang="en-US" sz="2800" dirty="0" err="1" smtClean="0">
                <a:latin typeface="Times New Roman" pitchFamily="18" charset="0"/>
                <a:cs typeface="Times New Roman" pitchFamily="18" charset="0"/>
              </a:rPr>
              <a:t>pinMode</a:t>
            </a:r>
            <a:r>
              <a:rPr lang="en-US" sz="2800" dirty="0" smtClean="0">
                <a:latin typeface="Times New Roman" pitchFamily="18" charset="0"/>
                <a:cs typeface="Times New Roman" pitchFamily="18" charset="0"/>
              </a:rPr>
              <a:t>(13,OUTPUT);</a:t>
            </a:r>
          </a:p>
          <a:p>
            <a:pPr>
              <a:buNone/>
            </a:pP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pinMode</a:t>
            </a:r>
            <a:r>
              <a:rPr lang="en-US" sz="2800" dirty="0" smtClean="0">
                <a:latin typeface="Times New Roman" pitchFamily="18" charset="0"/>
                <a:cs typeface="Times New Roman" pitchFamily="18" charset="0"/>
              </a:rPr>
              <a:t>(2,INPUT); </a:t>
            </a:r>
          </a:p>
          <a:p>
            <a:pPr>
              <a:buNone/>
            </a:pPr>
            <a:r>
              <a:rPr lang="en-US" sz="2800" dirty="0" smtClean="0">
                <a:latin typeface="Times New Roman" pitchFamily="18" charset="0"/>
                <a:cs typeface="Times New Roman" pitchFamily="18" charset="0"/>
              </a:rPr>
              <a:t>} </a:t>
            </a:r>
          </a:p>
          <a:p>
            <a:pPr>
              <a:buNone/>
            </a:pP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loop</a:t>
            </a:r>
            <a:r>
              <a:rPr lang="en-US" sz="2800" dirty="0" smtClean="0">
                <a:latin typeface="Times New Roman" pitchFamily="18" charset="0"/>
                <a:cs typeface="Times New Roman" pitchFamily="18" charset="0"/>
              </a:rPr>
              <a:t>()</a:t>
            </a:r>
          </a:p>
          <a:p>
            <a:pPr>
              <a:buNone/>
            </a:pPr>
            <a:r>
              <a:rPr lang="en-US" sz="2800" dirty="0" smtClean="0">
                <a:latin typeface="Times New Roman" pitchFamily="18" charset="0"/>
                <a:cs typeface="Times New Roman" pitchFamily="18" charset="0"/>
              </a:rPr>
              <a:t>{</a:t>
            </a:r>
          </a:p>
          <a:p>
            <a:pPr>
              <a:buNone/>
            </a:pP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digitalWrite</a:t>
            </a:r>
            <a:r>
              <a:rPr lang="en-US" sz="2800" dirty="0" smtClean="0">
                <a:latin typeface="Times New Roman" pitchFamily="18" charset="0"/>
                <a:cs typeface="Times New Roman" pitchFamily="18" charset="0"/>
              </a:rPr>
              <a:t>(13,digitalRead(2)); </a:t>
            </a:r>
          </a:p>
          <a:p>
            <a:pPr>
              <a:buNone/>
            </a:pPr>
            <a:r>
              <a:rPr lang="en-US" sz="2800" dirty="0" smtClean="0">
                <a:latin typeface="Times New Roman" pitchFamily="18" charset="0"/>
                <a:cs typeface="Times New Roman" pitchFamily="18" charset="0"/>
              </a:rPr>
              <a:t>}</a:t>
            </a:r>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PIR Sensor- Code</a:t>
            </a:r>
            <a:endParaRPr lang="en-US" dirty="0"/>
          </a:p>
        </p:txBody>
      </p:sp>
      <p:sp>
        <p:nvSpPr>
          <p:cNvPr id="3" name="Date Placeholder 2"/>
          <p:cNvSpPr>
            <a:spLocks noGrp="1"/>
          </p:cNvSpPr>
          <p:nvPr>
            <p:ph type="dt" sz="half" idx="10"/>
          </p:nvPr>
        </p:nvSpPr>
        <p:spPr/>
        <p:txBody>
          <a:bodyPr/>
          <a:lstStyle/>
          <a:p>
            <a:fld id="{75E3D5E5-4A86-41CA-B355-AA732C8D8BF6}" type="datetime1">
              <a:rPr lang="en-US" smtClean="0"/>
              <a:pPr/>
              <a:t>3/16/2021</a:t>
            </a:fld>
            <a:endParaRPr lang="en-US"/>
          </a:p>
        </p:txBody>
      </p:sp>
      <p:sp>
        <p:nvSpPr>
          <p:cNvPr id="6" name="Content Placeholder 5"/>
          <p:cNvSpPr>
            <a:spLocks noGrp="1"/>
          </p:cNvSpPr>
          <p:nvPr>
            <p:ph sz="quarter" idx="1"/>
          </p:nvPr>
        </p:nvSpPr>
        <p:spPr/>
        <p:txBody>
          <a:bodyPr>
            <a:normAutofit fontScale="92500" lnSpcReduction="10000"/>
          </a:bodyPr>
          <a:lstStyle/>
          <a:p>
            <a:pPr>
              <a:buNone/>
            </a:pPr>
            <a:r>
              <a:rPr lang="en-US" dirty="0" err="1" smtClean="0"/>
              <a:t>int</a:t>
            </a:r>
            <a:r>
              <a:rPr lang="en-US" dirty="0" smtClean="0"/>
              <a:t> </a:t>
            </a:r>
            <a:r>
              <a:rPr lang="en-US" dirty="0" err="1" smtClean="0"/>
              <a:t>ledpin</a:t>
            </a:r>
            <a:r>
              <a:rPr lang="en-US" dirty="0" smtClean="0"/>
              <a:t> = 13;</a:t>
            </a:r>
          </a:p>
          <a:p>
            <a:pPr>
              <a:buNone/>
            </a:pPr>
            <a:r>
              <a:rPr lang="en-US" dirty="0" err="1" smtClean="0"/>
              <a:t>int</a:t>
            </a:r>
            <a:r>
              <a:rPr lang="en-US" dirty="0" smtClean="0"/>
              <a:t> </a:t>
            </a:r>
            <a:r>
              <a:rPr lang="en-US" dirty="0" err="1" smtClean="0"/>
              <a:t>pirpin</a:t>
            </a:r>
            <a:r>
              <a:rPr lang="en-US" dirty="0" smtClean="0"/>
              <a:t> =A0;</a:t>
            </a:r>
          </a:p>
          <a:p>
            <a:pPr>
              <a:buNone/>
            </a:pPr>
            <a:r>
              <a:rPr lang="en-US" dirty="0" err="1" smtClean="0"/>
              <a:t>int</a:t>
            </a:r>
            <a:r>
              <a:rPr lang="en-US" dirty="0" smtClean="0"/>
              <a:t> </a:t>
            </a:r>
            <a:r>
              <a:rPr lang="en-US" dirty="0" err="1" smtClean="0"/>
              <a:t>val</a:t>
            </a:r>
            <a:r>
              <a:rPr lang="en-US" dirty="0" smtClean="0"/>
              <a:t>=0;</a:t>
            </a:r>
          </a:p>
          <a:p>
            <a:pPr>
              <a:buNone/>
            </a:pPr>
            <a:r>
              <a:rPr lang="en-US" dirty="0" smtClean="0"/>
              <a:t>void setup() </a:t>
            </a:r>
          </a:p>
          <a:p>
            <a:pPr>
              <a:buNone/>
            </a:pPr>
            <a:r>
              <a:rPr lang="en-US" dirty="0" smtClean="0"/>
              <a:t>{</a:t>
            </a:r>
          </a:p>
          <a:p>
            <a:pPr>
              <a:buNone/>
            </a:pPr>
            <a:r>
              <a:rPr lang="en-US" dirty="0" smtClean="0"/>
              <a:t> </a:t>
            </a:r>
            <a:r>
              <a:rPr lang="en-US" dirty="0" err="1" smtClean="0"/>
              <a:t>pinMode</a:t>
            </a:r>
            <a:r>
              <a:rPr lang="en-US" dirty="0" smtClean="0"/>
              <a:t>(</a:t>
            </a:r>
            <a:r>
              <a:rPr lang="en-US" dirty="0" err="1" smtClean="0"/>
              <a:t>ledpin,OUTPUT</a:t>
            </a:r>
            <a:r>
              <a:rPr lang="en-US" dirty="0" smtClean="0"/>
              <a:t>);</a:t>
            </a:r>
          </a:p>
          <a:p>
            <a:pPr>
              <a:buNone/>
            </a:pPr>
            <a:r>
              <a:rPr lang="en-US" dirty="0" err="1" smtClean="0"/>
              <a:t>pinMode</a:t>
            </a:r>
            <a:r>
              <a:rPr lang="en-US" dirty="0" smtClean="0"/>
              <a:t>(</a:t>
            </a:r>
            <a:r>
              <a:rPr lang="en-US" dirty="0" err="1" smtClean="0"/>
              <a:t>pirpin,INPUT</a:t>
            </a:r>
            <a:r>
              <a:rPr lang="en-US" dirty="0" smtClean="0"/>
              <a:t>);</a:t>
            </a:r>
          </a:p>
          <a:p>
            <a:pPr>
              <a:buNone/>
            </a:pPr>
            <a:r>
              <a:rPr lang="en-US" dirty="0" err="1" smtClean="0"/>
              <a:t>Serial.begin</a:t>
            </a:r>
            <a:r>
              <a:rPr lang="en-US" dirty="0" smtClean="0"/>
              <a:t>(9600);</a:t>
            </a:r>
          </a:p>
          <a:p>
            <a:pPr>
              <a:buNone/>
            </a:pPr>
            <a:r>
              <a:rPr lang="en-US" dirty="0" smtClean="0"/>
              <a:t>}</a:t>
            </a:r>
          </a:p>
          <a:p>
            <a:pPr>
              <a:buNone/>
            </a:pPr>
            <a:endParaRPr lang="en-US" dirty="0"/>
          </a:p>
        </p:txBody>
      </p:sp>
      <p:sp>
        <p:nvSpPr>
          <p:cNvPr id="7" name="Content Placeholder 6"/>
          <p:cNvSpPr>
            <a:spLocks noGrp="1"/>
          </p:cNvSpPr>
          <p:nvPr>
            <p:ph sz="quarter" idx="2"/>
          </p:nvPr>
        </p:nvSpPr>
        <p:spPr/>
        <p:txBody>
          <a:bodyPr>
            <a:normAutofit fontScale="92500" lnSpcReduction="10000"/>
          </a:bodyPr>
          <a:lstStyle/>
          <a:p>
            <a:pPr>
              <a:buNone/>
            </a:pPr>
            <a:r>
              <a:rPr lang="en-US" dirty="0" smtClean="0"/>
              <a:t>void loop() </a:t>
            </a:r>
          </a:p>
          <a:p>
            <a:pPr>
              <a:buNone/>
            </a:pPr>
            <a:r>
              <a:rPr lang="en-US" dirty="0" smtClean="0"/>
              <a:t>{</a:t>
            </a:r>
          </a:p>
          <a:p>
            <a:pPr>
              <a:buNone/>
            </a:pPr>
            <a:r>
              <a:rPr lang="en-US" dirty="0" smtClean="0"/>
              <a:t> </a:t>
            </a:r>
            <a:r>
              <a:rPr lang="en-US" dirty="0" err="1" smtClean="0"/>
              <a:t>val</a:t>
            </a:r>
            <a:r>
              <a:rPr lang="en-US" dirty="0" smtClean="0"/>
              <a:t>=</a:t>
            </a:r>
            <a:r>
              <a:rPr lang="en-US" dirty="0" err="1" smtClean="0"/>
              <a:t>analogRead</a:t>
            </a:r>
            <a:r>
              <a:rPr lang="en-US" dirty="0" smtClean="0"/>
              <a:t>(</a:t>
            </a:r>
            <a:r>
              <a:rPr lang="en-US" dirty="0" err="1" smtClean="0"/>
              <a:t>pirpin</a:t>
            </a:r>
            <a:r>
              <a:rPr lang="en-US" dirty="0" smtClean="0"/>
              <a:t>);</a:t>
            </a:r>
          </a:p>
          <a:p>
            <a:pPr>
              <a:buNone/>
            </a:pPr>
            <a:r>
              <a:rPr lang="en-US" dirty="0" err="1" smtClean="0"/>
              <a:t>Serial.println</a:t>
            </a:r>
            <a:r>
              <a:rPr lang="en-US" dirty="0" smtClean="0"/>
              <a:t>(</a:t>
            </a:r>
            <a:r>
              <a:rPr lang="en-US" dirty="0" err="1" smtClean="0"/>
              <a:t>val</a:t>
            </a:r>
            <a:r>
              <a:rPr lang="en-US" dirty="0" smtClean="0"/>
              <a:t>);</a:t>
            </a:r>
          </a:p>
          <a:p>
            <a:pPr>
              <a:buNone/>
            </a:pPr>
            <a:r>
              <a:rPr lang="en-US" dirty="0" smtClean="0"/>
              <a:t>if(</a:t>
            </a:r>
            <a:r>
              <a:rPr lang="en-US" dirty="0" err="1" smtClean="0"/>
              <a:t>val</a:t>
            </a:r>
            <a:r>
              <a:rPr lang="en-US" dirty="0" smtClean="0"/>
              <a:t>&gt;=5)</a:t>
            </a:r>
          </a:p>
          <a:p>
            <a:pPr>
              <a:buNone/>
            </a:pPr>
            <a:r>
              <a:rPr lang="en-US" dirty="0" smtClean="0"/>
              <a:t>         </a:t>
            </a:r>
            <a:r>
              <a:rPr lang="en-US" dirty="0" err="1" smtClean="0"/>
              <a:t>digitalWrite</a:t>
            </a:r>
            <a:r>
              <a:rPr lang="en-US" dirty="0" smtClean="0"/>
              <a:t>(</a:t>
            </a:r>
            <a:r>
              <a:rPr lang="en-US" dirty="0" err="1" smtClean="0"/>
              <a:t>ledpin,HIGH</a:t>
            </a:r>
            <a:r>
              <a:rPr lang="en-US" dirty="0" smtClean="0"/>
              <a:t>);</a:t>
            </a:r>
          </a:p>
          <a:p>
            <a:pPr>
              <a:buNone/>
            </a:pPr>
            <a:r>
              <a:rPr lang="en-US" dirty="0" smtClean="0"/>
              <a:t>else</a:t>
            </a:r>
          </a:p>
          <a:p>
            <a:pPr>
              <a:buNone/>
            </a:pPr>
            <a:r>
              <a:rPr lang="en-US" dirty="0" smtClean="0"/>
              <a:t>         </a:t>
            </a:r>
            <a:r>
              <a:rPr lang="en-US" dirty="0" err="1" smtClean="0"/>
              <a:t>digitalWrite</a:t>
            </a:r>
            <a:r>
              <a:rPr lang="en-US" dirty="0" smtClean="0"/>
              <a:t>(</a:t>
            </a:r>
            <a:r>
              <a:rPr lang="en-US" dirty="0" err="1" smtClean="0"/>
              <a:t>ledpin,LOW</a:t>
            </a:r>
            <a:r>
              <a:rPr lang="en-US" dirty="0" smtClean="0"/>
              <a:t>);</a:t>
            </a:r>
          </a:p>
          <a:p>
            <a:pPr>
              <a:buNone/>
            </a:pPr>
            <a:r>
              <a:rPr lang="en-US" dirty="0" smtClean="0"/>
              <a:t>}</a:t>
            </a:r>
          </a:p>
          <a:p>
            <a:pPr>
              <a:buNone/>
            </a:pP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Autofit/>
          </a:bodyPr>
          <a:lstStyle/>
          <a:p>
            <a:r>
              <a:rPr lang="en-US" sz="3600" b="1" dirty="0" smtClean="0">
                <a:latin typeface="Times New Roman" pitchFamily="18" charset="0"/>
                <a:cs typeface="Times New Roman" pitchFamily="18" charset="0"/>
              </a:rPr>
              <a:t>GSM</a:t>
            </a:r>
            <a:endParaRPr lang="en-US" sz="3600"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42C55772-F65C-4F2F-BD92-0227776D5FF3}" type="datetime1">
              <a:rPr lang="en-US" smtClean="0"/>
              <a:pPr/>
              <a:t>3/16/2021</a:t>
            </a:fld>
            <a:endParaRPr lang="en-US"/>
          </a:p>
        </p:txBody>
      </p:sp>
      <p:sp>
        <p:nvSpPr>
          <p:cNvPr id="4" name="Rectangle 3"/>
          <p:cNvSpPr/>
          <p:nvPr/>
        </p:nvSpPr>
        <p:spPr>
          <a:xfrm>
            <a:off x="228600" y="838200"/>
            <a:ext cx="8686800" cy="5693866"/>
          </a:xfrm>
          <a:prstGeom prst="rect">
            <a:avLst/>
          </a:prstGeom>
        </p:spPr>
        <p:txBody>
          <a:bodyPr wrap="square">
            <a:spAutoFit/>
          </a:bodyPr>
          <a:lstStyle/>
          <a:p>
            <a:pPr algn="just" fontAlgn="base"/>
            <a:r>
              <a:rPr lang="en-US" sz="2800" b="1" dirty="0" smtClean="0">
                <a:latin typeface="Times New Roman" pitchFamily="18" charset="0"/>
                <a:cs typeface="Times New Roman" pitchFamily="18" charset="0"/>
              </a:rPr>
              <a:t>Booting the GSM Module!</a:t>
            </a:r>
          </a:p>
          <a:p>
            <a:pPr algn="just" fontAlgn="base"/>
            <a:r>
              <a:rPr lang="en-US" sz="2800" b="1"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 Insert the SIM card to GSM module and lock it.</a:t>
            </a:r>
          </a:p>
          <a:p>
            <a:pPr algn="just" fontAlgn="base"/>
            <a:r>
              <a:rPr lang="en-US" sz="2800" b="1"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 Connect the adapter to GSM module and turn it ON!</a:t>
            </a:r>
          </a:p>
          <a:p>
            <a:pPr algn="just" fontAlgn="base"/>
            <a:r>
              <a:rPr lang="en-US" sz="2800" b="1" dirty="0" smtClean="0">
                <a:latin typeface="Times New Roman" pitchFamily="18" charset="0"/>
                <a:cs typeface="Times New Roman" pitchFamily="18" charset="0"/>
              </a:rPr>
              <a:t>3.</a:t>
            </a:r>
            <a:r>
              <a:rPr lang="en-US" sz="2800" dirty="0" smtClean="0">
                <a:latin typeface="Times New Roman" pitchFamily="18" charset="0"/>
                <a:cs typeface="Times New Roman" pitchFamily="18" charset="0"/>
              </a:rPr>
              <a:t> Now wait for some time (say 1 minute) and see the blinking rate of ‘status LED’  or ‘network LED’ (GSM module will take some time to establish connection with mobile network)</a:t>
            </a:r>
          </a:p>
          <a:p>
            <a:pPr algn="just" fontAlgn="base"/>
            <a:r>
              <a:rPr lang="en-US" sz="2800" b="1" dirty="0" smtClean="0">
                <a:latin typeface="Times New Roman" pitchFamily="18" charset="0"/>
                <a:cs typeface="Times New Roman" pitchFamily="18" charset="0"/>
              </a:rPr>
              <a:t>4.</a:t>
            </a:r>
            <a:r>
              <a:rPr lang="en-US" sz="2800" dirty="0" smtClean="0">
                <a:latin typeface="Times New Roman" pitchFamily="18" charset="0"/>
                <a:cs typeface="Times New Roman" pitchFamily="18" charset="0"/>
              </a:rPr>
              <a:t> Once the connection is established successfully, the status/network LED will blink continuously every 3 seconds. You may try making a call to the mobile number of the </a:t>
            </a:r>
            <a:r>
              <a:rPr lang="en-US" sz="2800" dirty="0" err="1" smtClean="0">
                <a:latin typeface="Times New Roman" pitchFamily="18" charset="0"/>
                <a:cs typeface="Times New Roman" pitchFamily="18" charset="0"/>
              </a:rPr>
              <a:t>sim</a:t>
            </a:r>
            <a:r>
              <a:rPr lang="en-US" sz="2800" dirty="0" smtClean="0">
                <a:latin typeface="Times New Roman" pitchFamily="18" charset="0"/>
                <a:cs typeface="Times New Roman" pitchFamily="18" charset="0"/>
              </a:rPr>
              <a:t> card inside GSM module. If you hear a ring back, the </a:t>
            </a:r>
            <a:r>
              <a:rPr lang="en-US" sz="2800" dirty="0" err="1" smtClean="0">
                <a:latin typeface="Times New Roman" pitchFamily="18" charset="0"/>
                <a:cs typeface="Times New Roman" pitchFamily="18" charset="0"/>
              </a:rPr>
              <a:t>gsm</a:t>
            </a:r>
            <a:r>
              <a:rPr lang="en-US" sz="2800" dirty="0" smtClean="0">
                <a:latin typeface="Times New Roman" pitchFamily="18" charset="0"/>
                <a:cs typeface="Times New Roman" pitchFamily="18" charset="0"/>
              </a:rPr>
              <a:t> module has successfully established network connection.</a:t>
            </a:r>
            <a:endParaRPr lang="en-US" sz="28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600" b="1" dirty="0" smtClean="0">
                <a:latin typeface="Times New Roman" pitchFamily="18" charset="0"/>
                <a:cs typeface="Times New Roman" pitchFamily="18" charset="0"/>
              </a:rPr>
              <a:t>GSM</a:t>
            </a:r>
            <a:endParaRPr lang="en-US" sz="3600"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3CE4839C-490F-447F-8063-0EED06B134E9}" type="datetime1">
              <a:rPr lang="en-US" smtClean="0"/>
              <a:pPr/>
              <a:t>3/16/2021</a:t>
            </a:fld>
            <a:endParaRPr lang="en-US"/>
          </a:p>
        </p:txBody>
      </p:sp>
      <p:pic>
        <p:nvPicPr>
          <p:cNvPr id="1026" name="Picture 2" descr="https://encrypted-tbn1.gstatic.com/images?q=tbn:ANd9GcQw9NXpu6HLNb9JfMl3YUfQqIaEQH8xl5ehDQ7bI6fTZUkHl5Rkhg"/>
          <p:cNvPicPr>
            <a:picLocks noChangeAspect="1" noChangeArrowheads="1"/>
          </p:cNvPicPr>
          <p:nvPr/>
        </p:nvPicPr>
        <p:blipFill>
          <a:blip r:embed="rId2"/>
          <a:srcRect/>
          <a:stretch>
            <a:fillRect/>
          </a:stretch>
        </p:blipFill>
        <p:spPr bwMode="auto">
          <a:xfrm>
            <a:off x="304800" y="1371600"/>
            <a:ext cx="3657600" cy="3733800"/>
          </a:xfrm>
          <a:prstGeom prst="rect">
            <a:avLst/>
          </a:prstGeom>
          <a:noFill/>
        </p:spPr>
      </p:pic>
      <p:pic>
        <p:nvPicPr>
          <p:cNvPr id="1028" name="Picture 4" descr="http://www.circuitstoday.com/wp-content/uploads/2015/03/Interfacing-GSM-Module-and-Arduino.png"/>
          <p:cNvPicPr>
            <a:picLocks noChangeAspect="1" noChangeArrowheads="1"/>
          </p:cNvPicPr>
          <p:nvPr/>
        </p:nvPicPr>
        <p:blipFill>
          <a:blip r:embed="rId3"/>
          <a:srcRect/>
          <a:stretch>
            <a:fillRect/>
          </a:stretch>
        </p:blipFill>
        <p:spPr bwMode="auto">
          <a:xfrm>
            <a:off x="4267200" y="1524000"/>
            <a:ext cx="4191000" cy="38862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533400" y="228600"/>
            <a:ext cx="8153400" cy="533400"/>
          </a:xfrm>
        </p:spPr>
        <p:txBody>
          <a:bodyPr>
            <a:noAutofit/>
          </a:bodyPr>
          <a:lstStyle/>
          <a:p>
            <a:r>
              <a:rPr lang="en-US" sz="3600" b="1" dirty="0" smtClean="0">
                <a:latin typeface="Times New Roman" pitchFamily="18" charset="0"/>
                <a:cs typeface="Times New Roman" pitchFamily="18" charset="0"/>
              </a:rPr>
              <a:t>Technology</a:t>
            </a:r>
            <a:endParaRPr lang="en-GB" sz="3600" b="1" dirty="0" smtClean="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DD8021BE-04BD-4423-BFD9-8E936F4335A8}" type="datetime1">
              <a:rPr lang="en-US" smtClean="0"/>
              <a:pPr/>
              <a:t>3/16/2021</a:t>
            </a:fld>
            <a:endParaRPr lang="en-US"/>
          </a:p>
        </p:txBody>
      </p:sp>
      <p:sp>
        <p:nvSpPr>
          <p:cNvPr id="3" name="Content Placeholder 2"/>
          <p:cNvSpPr>
            <a:spLocks noGrp="1"/>
          </p:cNvSpPr>
          <p:nvPr>
            <p:ph sz="quarter" idx="1"/>
          </p:nvPr>
        </p:nvSpPr>
        <p:spPr>
          <a:xfrm>
            <a:off x="609600" y="1143000"/>
            <a:ext cx="8153400" cy="5334000"/>
          </a:xfrm>
        </p:spPr>
        <p:txBody>
          <a:bodyPr>
            <a:noAutofit/>
          </a:bodyPr>
          <a:lstStyle/>
          <a:p>
            <a:pPr marL="320040" indent="-320040" fontAlgn="auto">
              <a:spcAft>
                <a:spcPts val="0"/>
              </a:spcAft>
              <a:buFont typeface="Wingdings"/>
              <a:buChar char=""/>
              <a:defRPr/>
            </a:pPr>
            <a:r>
              <a:rPr lang="en-US" sz="2400" dirty="0" smtClean="0">
                <a:latin typeface="Times New Roman" pitchFamily="18" charset="0"/>
                <a:cs typeface="Times New Roman" pitchFamily="18" charset="0"/>
              </a:rPr>
              <a:t>Identification</a:t>
            </a:r>
          </a:p>
          <a:p>
            <a:pPr marL="640080" lvl="1" indent="-274320" fontAlgn="auto">
              <a:spcAft>
                <a:spcPts val="0"/>
              </a:spcAft>
              <a:buFont typeface="Wingdings 2"/>
              <a:buChar char=""/>
              <a:defRPr/>
            </a:pPr>
            <a:r>
              <a:rPr lang="en-US" sz="2400" dirty="0" smtClean="0">
                <a:latin typeface="Times New Roman" pitchFamily="18" charset="0"/>
                <a:cs typeface="Times New Roman" pitchFamily="18" charset="0"/>
              </a:rPr>
              <a:t>Unique ID (IP address)</a:t>
            </a:r>
          </a:p>
          <a:p>
            <a:pPr marL="640080" lvl="1" indent="-274320" fontAlgn="auto">
              <a:spcAft>
                <a:spcPts val="0"/>
              </a:spcAft>
              <a:buFont typeface="Wingdings 2"/>
              <a:buChar char=""/>
              <a:defRPr/>
            </a:pPr>
            <a:r>
              <a:rPr lang="en-US" sz="2400" dirty="0" smtClean="0">
                <a:latin typeface="Times New Roman" pitchFamily="18" charset="0"/>
                <a:cs typeface="Times New Roman" pitchFamily="18" charset="0"/>
              </a:rPr>
              <a:t>Optical ID (bar-code, </a:t>
            </a:r>
            <a:r>
              <a:rPr lang="en-US" sz="2400" dirty="0" err="1" smtClean="0">
                <a:latin typeface="Times New Roman" pitchFamily="18" charset="0"/>
                <a:cs typeface="Times New Roman" pitchFamily="18" charset="0"/>
              </a:rPr>
              <a:t>qr</a:t>
            </a:r>
            <a:r>
              <a:rPr lang="en-US" sz="2400" dirty="0" smtClean="0">
                <a:latin typeface="Times New Roman" pitchFamily="18" charset="0"/>
                <a:cs typeface="Times New Roman" pitchFamily="18" charset="0"/>
              </a:rPr>
              <a:t>-code, </a:t>
            </a:r>
            <a:r>
              <a:rPr lang="en-US" sz="2400" dirty="0" err="1" smtClean="0">
                <a:latin typeface="Times New Roman" pitchFamily="18" charset="0"/>
                <a:cs typeface="Times New Roman" pitchFamily="18" charset="0"/>
              </a:rPr>
              <a:t>etc</a:t>
            </a:r>
            <a:r>
              <a:rPr lang="en-US" sz="2400" dirty="0" smtClean="0">
                <a:latin typeface="Times New Roman" pitchFamily="18" charset="0"/>
                <a:cs typeface="Times New Roman" pitchFamily="18" charset="0"/>
              </a:rPr>
              <a:t>)</a:t>
            </a:r>
          </a:p>
          <a:p>
            <a:pPr marL="640080" lvl="1" indent="-274320" fontAlgn="auto">
              <a:spcAft>
                <a:spcPts val="0"/>
              </a:spcAft>
              <a:buFont typeface="Wingdings 2"/>
              <a:buChar char=""/>
              <a:defRPr/>
            </a:pPr>
            <a:r>
              <a:rPr lang="en-US" sz="2400" dirty="0" smtClean="0">
                <a:latin typeface="Times New Roman" pitchFamily="18" charset="0"/>
                <a:cs typeface="Times New Roman" pitchFamily="18" charset="0"/>
              </a:rPr>
              <a:t>RFID</a:t>
            </a:r>
          </a:p>
          <a:p>
            <a:pPr marL="640080" lvl="1" indent="-274320" fontAlgn="auto">
              <a:spcAft>
                <a:spcPts val="0"/>
              </a:spcAft>
              <a:buFont typeface="Wingdings 2"/>
              <a:buChar char=""/>
              <a:defRPr/>
            </a:pPr>
            <a:r>
              <a:rPr lang="en-US" sz="2400" dirty="0" err="1" smtClean="0">
                <a:latin typeface="Times New Roman" pitchFamily="18" charset="0"/>
                <a:cs typeface="Times New Roman" pitchFamily="18" charset="0"/>
              </a:rPr>
              <a:t>etc</a:t>
            </a:r>
            <a:endParaRPr lang="en-US" sz="2400" dirty="0" smtClean="0">
              <a:latin typeface="Times New Roman" pitchFamily="18" charset="0"/>
              <a:cs typeface="Times New Roman" pitchFamily="18" charset="0"/>
            </a:endParaRPr>
          </a:p>
          <a:p>
            <a:pPr marL="320040" indent="-320040" fontAlgn="auto">
              <a:spcAft>
                <a:spcPts val="0"/>
              </a:spcAft>
              <a:buFont typeface="Wingdings"/>
              <a:buChar char=""/>
              <a:defRPr/>
            </a:pPr>
            <a:r>
              <a:rPr lang="en-US" sz="2400" dirty="0" smtClean="0">
                <a:latin typeface="Times New Roman" pitchFamily="18" charset="0"/>
                <a:cs typeface="Times New Roman" pitchFamily="18" charset="0"/>
              </a:rPr>
              <a:t>Sensing</a:t>
            </a:r>
          </a:p>
          <a:p>
            <a:pPr marL="640080" lvl="1" indent="-274320" fontAlgn="auto">
              <a:spcAft>
                <a:spcPts val="0"/>
              </a:spcAft>
              <a:buFont typeface="Wingdings 2"/>
              <a:buChar char=""/>
              <a:defRPr/>
            </a:pPr>
            <a:r>
              <a:rPr lang="en-US" sz="2400" dirty="0" smtClean="0">
                <a:latin typeface="Times New Roman" pitchFamily="18" charset="0"/>
                <a:cs typeface="Times New Roman" pitchFamily="18" charset="0"/>
              </a:rPr>
              <a:t>Light, gas, noise, moisture sensors and etc.</a:t>
            </a:r>
          </a:p>
          <a:p>
            <a:pPr marL="640080" lvl="1" indent="-274320" fontAlgn="auto">
              <a:spcAft>
                <a:spcPts val="0"/>
              </a:spcAft>
              <a:buFont typeface="Wingdings 2"/>
              <a:buChar char=""/>
              <a:defRPr/>
            </a:pPr>
            <a:r>
              <a:rPr lang="en-US" sz="2400" dirty="0" smtClean="0">
                <a:latin typeface="Times New Roman" pitchFamily="18" charset="0"/>
                <a:cs typeface="Times New Roman" pitchFamily="18" charset="0"/>
              </a:rPr>
              <a:t>Intellectual counters</a:t>
            </a:r>
          </a:p>
          <a:p>
            <a:pPr marL="640080" lvl="1" indent="-274320" fontAlgn="auto">
              <a:spcAft>
                <a:spcPts val="0"/>
              </a:spcAft>
              <a:buFont typeface="Wingdings 2"/>
              <a:buChar char=""/>
              <a:defRPr/>
            </a:pPr>
            <a:r>
              <a:rPr lang="en-US" sz="2400" dirty="0" smtClean="0">
                <a:latin typeface="Times New Roman" pitchFamily="18" charset="0"/>
                <a:cs typeface="Times New Roman" pitchFamily="18" charset="0"/>
              </a:rPr>
              <a:t>Complex measuring circuitry</a:t>
            </a:r>
          </a:p>
          <a:p>
            <a:pPr marL="320040" indent="-320040" fontAlgn="auto">
              <a:spcAft>
                <a:spcPts val="0"/>
              </a:spcAft>
              <a:buFont typeface="Wingdings"/>
              <a:buChar char=""/>
              <a:defRPr/>
            </a:pPr>
            <a:r>
              <a:rPr lang="en-US" sz="2400" dirty="0" smtClean="0">
                <a:latin typeface="Times New Roman" pitchFamily="18" charset="0"/>
                <a:cs typeface="Times New Roman" pitchFamily="18" charset="0"/>
              </a:rPr>
              <a:t>Communication</a:t>
            </a:r>
          </a:p>
          <a:p>
            <a:pPr marL="640080" lvl="1" indent="-274320" fontAlgn="auto">
              <a:spcAft>
                <a:spcPts val="0"/>
              </a:spcAft>
              <a:buFont typeface="Wingdings 2"/>
              <a:buChar char=""/>
              <a:defRPr/>
            </a:pPr>
            <a:r>
              <a:rPr lang="en-US" sz="2400" dirty="0" smtClean="0">
                <a:latin typeface="Times New Roman" pitchFamily="18" charset="0"/>
                <a:cs typeface="Times New Roman" pitchFamily="18" charset="0"/>
              </a:rPr>
              <a:t>Wired (</a:t>
            </a:r>
            <a:r>
              <a:rPr lang="en-US" sz="2400" dirty="0" err="1" smtClean="0">
                <a:latin typeface="Times New Roman" pitchFamily="18" charset="0"/>
                <a:cs typeface="Times New Roman" pitchFamily="18" charset="0"/>
              </a:rPr>
              <a:t>ethernet</a:t>
            </a:r>
            <a:r>
              <a:rPr lang="en-US" sz="2400" dirty="0" smtClean="0">
                <a:latin typeface="Times New Roman" pitchFamily="18" charset="0"/>
                <a:cs typeface="Times New Roman" pitchFamily="18" charset="0"/>
              </a:rPr>
              <a:t>, SPI, I2R)</a:t>
            </a:r>
          </a:p>
          <a:p>
            <a:pPr marL="640080" lvl="1" indent="-274320" fontAlgn="auto">
              <a:spcAft>
                <a:spcPts val="0"/>
              </a:spcAft>
              <a:buFont typeface="Wingdings 2"/>
              <a:buChar char=""/>
              <a:defRPr/>
            </a:pPr>
            <a:r>
              <a:rPr lang="en-US" sz="2400" dirty="0" smtClean="0">
                <a:latin typeface="Times New Roman" pitchFamily="18" charset="0"/>
                <a:cs typeface="Times New Roman" pitchFamily="18" charset="0"/>
              </a:rPr>
              <a:t>Wireless (</a:t>
            </a:r>
            <a:r>
              <a:rPr lang="en-US" sz="2400" dirty="0" err="1" smtClean="0">
                <a:latin typeface="Times New Roman" pitchFamily="18" charset="0"/>
                <a:cs typeface="Times New Roman" pitchFamily="18" charset="0"/>
              </a:rPr>
              <a:t>wifi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bluetooth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Zigbee,RF,NFC</a:t>
            </a:r>
            <a:r>
              <a:rPr lang="en-US" sz="2400" dirty="0" smtClean="0">
                <a:latin typeface="Times New Roman" pitchFamily="18" charset="0"/>
                <a:cs typeface="Times New Roman" pitchFamily="18" charset="0"/>
              </a:rPr>
              <a:t>)</a:t>
            </a:r>
          </a:p>
          <a:p>
            <a:pPr marL="640080" lvl="1" indent="-274320" fontAlgn="auto">
              <a:spcAft>
                <a:spcPts val="0"/>
              </a:spcAft>
              <a:buFont typeface="Wingdings 2"/>
              <a:buChar char=""/>
              <a:defRPr/>
            </a:pPr>
            <a:endParaRPr lang="en-GB" sz="2400" dirty="0">
              <a:latin typeface="Times New Roman" pitchFamily="18" charset="0"/>
              <a:cs typeface="Times New Roman" pitchFamily="18" charset="0"/>
            </a:endParaRPr>
          </a:p>
        </p:txBody>
      </p:sp>
      <p:sp>
        <p:nvSpPr>
          <p:cNvPr id="19459" name="AutoShape 2" descr="&amp;Kcy;&amp;acy;&amp;rcy;&amp;tcy;&amp;icy;&amp;ncy;&amp;kcy;&amp;icy; &amp;pcy;&amp;ocy; &amp;zcy;&amp;acy;&amp;pcy;&amp;rcy;&amp;ocy;&amp;scy;&amp;ucy; identification"/>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GB">
              <a:latin typeface="Tw Cen MT" pitchFamily="34" charset="0"/>
            </a:endParaRPr>
          </a:p>
        </p:txBody>
      </p:sp>
      <p:sp>
        <p:nvSpPr>
          <p:cNvPr id="19460" name="AutoShape 4" descr="&amp;Kcy;&amp;acy;&amp;rcy;&amp;tcy;&amp;icy;&amp;ncy;&amp;kcy;&amp;icy; &amp;pcy;&amp;ocy; &amp;zcy;&amp;acy;&amp;pcy;&amp;rcy;&amp;ocy;&amp;scy;&amp;ucy; identification"/>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GB">
              <a:latin typeface="Tw Cen MT" pitchFamily="34" charset="0"/>
            </a:endParaRPr>
          </a:p>
        </p:txBody>
      </p:sp>
      <p:pic>
        <p:nvPicPr>
          <p:cNvPr id="19461" name="Picture 6" descr="http://www.amyeisenstein.com/wpsys/wp-content/uploads/2013/02/Identification-Magnifying-Glass-300x225.jpg"/>
          <p:cNvPicPr>
            <a:picLocks noChangeAspect="1" noChangeArrowheads="1"/>
          </p:cNvPicPr>
          <p:nvPr/>
        </p:nvPicPr>
        <p:blipFill>
          <a:blip r:embed="rId2"/>
          <a:srcRect/>
          <a:stretch>
            <a:fillRect/>
          </a:stretch>
        </p:blipFill>
        <p:spPr bwMode="auto">
          <a:xfrm>
            <a:off x="6172200" y="1524000"/>
            <a:ext cx="2400300" cy="1800225"/>
          </a:xfrm>
          <a:prstGeom prst="rect">
            <a:avLst/>
          </a:prstGeom>
          <a:noFill/>
          <a:ln w="9525">
            <a:noFill/>
            <a:miter lim="800000"/>
            <a:headEnd/>
            <a:tailEnd/>
          </a:ln>
        </p:spPr>
      </p:pic>
      <p:pic>
        <p:nvPicPr>
          <p:cNvPr id="19462" name="Picture 8" descr="https://wsnblog.files.wordpress.com/2012/05/human-body-sensors.jpeg"/>
          <p:cNvPicPr>
            <a:picLocks noChangeAspect="1" noChangeArrowheads="1"/>
          </p:cNvPicPr>
          <p:nvPr/>
        </p:nvPicPr>
        <p:blipFill>
          <a:blip r:embed="rId3"/>
          <a:srcRect/>
          <a:stretch>
            <a:fillRect/>
          </a:stretch>
        </p:blipFill>
        <p:spPr bwMode="auto">
          <a:xfrm>
            <a:off x="6172200" y="3324225"/>
            <a:ext cx="2400300" cy="1600200"/>
          </a:xfrm>
          <a:prstGeom prst="rect">
            <a:avLst/>
          </a:prstGeom>
          <a:noFill/>
          <a:ln w="9525">
            <a:noFill/>
            <a:miter lim="800000"/>
            <a:headEnd/>
            <a:tailEnd/>
          </a:ln>
        </p:spPr>
      </p:pic>
      <p:pic>
        <p:nvPicPr>
          <p:cNvPr id="19463" name="Picture 10" descr="http://cdn2.business2community.com/wp-content/uploads/2015/12/DP-Communication-Heads-300x182.jpg.jpg"/>
          <p:cNvPicPr>
            <a:picLocks noChangeAspect="1" noChangeArrowheads="1"/>
          </p:cNvPicPr>
          <p:nvPr/>
        </p:nvPicPr>
        <p:blipFill>
          <a:blip r:embed="rId4"/>
          <a:srcRect/>
          <a:stretch>
            <a:fillRect/>
          </a:stretch>
        </p:blipFill>
        <p:spPr bwMode="auto">
          <a:xfrm>
            <a:off x="6172200" y="4930775"/>
            <a:ext cx="2400300" cy="1454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685800"/>
          </a:xfrm>
        </p:spPr>
        <p:txBody>
          <a:bodyPr>
            <a:normAutofit/>
          </a:bodyPr>
          <a:lstStyle/>
          <a:p>
            <a:r>
              <a:rPr lang="en-US" sz="3600" b="1" dirty="0" smtClean="0">
                <a:latin typeface="Times New Roman" pitchFamily="18" charset="0"/>
                <a:cs typeface="Times New Roman" pitchFamily="18" charset="0"/>
              </a:rPr>
              <a:t>GSM</a:t>
            </a:r>
            <a:endParaRPr lang="en-US" sz="3600"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34C77E4B-5945-4CE6-A03E-F77E17FA938E}" type="datetime1">
              <a:rPr lang="en-US" smtClean="0"/>
              <a:pPr/>
              <a:t>3/16/2021</a:t>
            </a:fld>
            <a:endParaRPr lang="en-US"/>
          </a:p>
        </p:txBody>
      </p:sp>
      <p:sp>
        <p:nvSpPr>
          <p:cNvPr id="4" name="Rectangle 3"/>
          <p:cNvSpPr/>
          <p:nvPr/>
        </p:nvSpPr>
        <p:spPr>
          <a:xfrm>
            <a:off x="304800" y="762000"/>
            <a:ext cx="8534400" cy="5909310"/>
          </a:xfrm>
          <a:prstGeom prst="rect">
            <a:avLst/>
          </a:prstGeom>
        </p:spPr>
        <p:txBody>
          <a:bodyPr wrap="square">
            <a:spAutoFit/>
          </a:bodyPr>
          <a:lstStyle/>
          <a:p>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SoftwareSerial.h</a:t>
            </a:r>
            <a:r>
              <a:rPr lang="en-US" dirty="0" smtClean="0">
                <a:latin typeface="Times New Roman" pitchFamily="18" charset="0"/>
                <a:cs typeface="Times New Roman" pitchFamily="18" charset="0"/>
              </a:rPr>
              <a:t>&gt;</a:t>
            </a:r>
          </a:p>
          <a:p>
            <a:r>
              <a:rPr lang="en-US" dirty="0" err="1" smtClean="0">
                <a:latin typeface="Times New Roman" pitchFamily="18" charset="0"/>
                <a:cs typeface="Times New Roman" pitchFamily="18" charset="0"/>
              </a:rPr>
              <a:t>SoftwareSerial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mySerial</a:t>
            </a:r>
            <a:r>
              <a:rPr lang="en-US" dirty="0" smtClean="0">
                <a:latin typeface="Times New Roman" pitchFamily="18" charset="0"/>
                <a:cs typeface="Times New Roman" pitchFamily="18" charset="0"/>
              </a:rPr>
              <a:t>(9, 10);</a:t>
            </a:r>
          </a:p>
          <a:p>
            <a:r>
              <a:rPr lang="en-US" dirty="0" smtClean="0">
                <a:latin typeface="Times New Roman" pitchFamily="18" charset="0"/>
                <a:cs typeface="Times New Roman" pitchFamily="18" charset="0"/>
              </a:rPr>
              <a:t>void setup()</a:t>
            </a:r>
          </a:p>
          <a:p>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mySerial.begin</a:t>
            </a:r>
            <a:r>
              <a:rPr lang="en-US" dirty="0" smtClean="0">
                <a:latin typeface="Times New Roman" pitchFamily="18" charset="0"/>
                <a:cs typeface="Times New Roman" pitchFamily="18" charset="0"/>
              </a:rPr>
              <a:t>(9600);   // Setting the baud rate of GSM Module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Serial.begin</a:t>
            </a:r>
            <a:r>
              <a:rPr lang="en-US" dirty="0" smtClean="0">
                <a:latin typeface="Times New Roman" pitchFamily="18" charset="0"/>
                <a:cs typeface="Times New Roman" pitchFamily="18" charset="0"/>
              </a:rPr>
              <a:t>(9600);    // Setting the baud rate of Serial Monitor (</a:t>
            </a:r>
            <a:r>
              <a:rPr lang="en-US" dirty="0" err="1" smtClean="0">
                <a:latin typeface="Times New Roman" pitchFamily="18" charset="0"/>
                <a:cs typeface="Times New Roman" pitchFamily="18" charset="0"/>
              </a:rPr>
              <a:t>Arduino</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delay(100);</a:t>
            </a:r>
          </a:p>
          <a:p>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void loop()</a:t>
            </a:r>
          </a:p>
          <a:p>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if (</a:t>
            </a:r>
            <a:r>
              <a:rPr lang="en-US" dirty="0" err="1" smtClean="0">
                <a:latin typeface="Times New Roman" pitchFamily="18" charset="0"/>
                <a:cs typeface="Times New Roman" pitchFamily="18" charset="0"/>
              </a:rPr>
              <a:t>Serial.available</a:t>
            </a:r>
            <a:r>
              <a:rPr lang="en-US" dirty="0" smtClean="0">
                <a:latin typeface="Times New Roman" pitchFamily="18" charset="0"/>
                <a:cs typeface="Times New Roman" pitchFamily="18" charset="0"/>
              </a:rPr>
              <a:t>()&gt;0)</a:t>
            </a:r>
          </a:p>
          <a:p>
            <a:r>
              <a:rPr lang="en-US" dirty="0" smtClean="0">
                <a:latin typeface="Times New Roman" pitchFamily="18" charset="0"/>
                <a:cs typeface="Times New Roman" pitchFamily="18" charset="0"/>
              </a:rPr>
              <a:t>   switch(</a:t>
            </a:r>
            <a:r>
              <a:rPr lang="en-US" dirty="0" err="1" smtClean="0">
                <a:latin typeface="Times New Roman" pitchFamily="18" charset="0"/>
                <a:cs typeface="Times New Roman" pitchFamily="18" charset="0"/>
              </a:rPr>
              <a:t>Serial.read</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case 's':</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SendMessage</a:t>
            </a:r>
            <a:r>
              <a:rPr lang="en-US" dirty="0" smtClean="0">
                <a:latin typeface="Times New Roman" pitchFamily="18" charset="0"/>
                <a:cs typeface="Times New Roman" pitchFamily="18" charset="0"/>
              </a:rPr>
              <a:t>();        break;</a:t>
            </a:r>
          </a:p>
          <a:p>
            <a:r>
              <a:rPr lang="en-US" dirty="0" smtClean="0">
                <a:latin typeface="Times New Roman" pitchFamily="18" charset="0"/>
                <a:cs typeface="Times New Roman" pitchFamily="18" charset="0"/>
              </a:rPr>
              <a:t>    case 'r':</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RecieveMessage</a:t>
            </a:r>
            <a:r>
              <a:rPr lang="en-US" dirty="0" smtClean="0">
                <a:latin typeface="Times New Roman" pitchFamily="18" charset="0"/>
                <a:cs typeface="Times New Roman" pitchFamily="18" charset="0"/>
              </a:rPr>
              <a:t>();      break;</a:t>
            </a: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if (</a:t>
            </a:r>
            <a:r>
              <a:rPr lang="en-US" dirty="0" err="1" smtClean="0">
                <a:latin typeface="Times New Roman" pitchFamily="18" charset="0"/>
                <a:cs typeface="Times New Roman" pitchFamily="18" charset="0"/>
              </a:rPr>
              <a:t>mySerial.available</a:t>
            </a:r>
            <a:r>
              <a:rPr lang="en-US" dirty="0" smtClean="0">
                <a:latin typeface="Times New Roman" pitchFamily="18" charset="0"/>
                <a:cs typeface="Times New Roman" pitchFamily="18" charset="0"/>
              </a:rPr>
              <a:t>()&gt;0)</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Serial.write</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mySerial.read</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600" b="1" dirty="0" smtClean="0">
                <a:latin typeface="Times New Roman" pitchFamily="18" charset="0"/>
                <a:cs typeface="Times New Roman" pitchFamily="18" charset="0"/>
              </a:rPr>
              <a:t>GSM</a:t>
            </a:r>
            <a:endParaRPr lang="en-US" sz="3600"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27B563D9-0154-4F59-8164-467AFB395DB8}" type="datetime1">
              <a:rPr lang="en-US" smtClean="0"/>
              <a:pPr/>
              <a:t>3/16/2021</a:t>
            </a:fld>
            <a:endParaRPr lang="en-US"/>
          </a:p>
        </p:txBody>
      </p:sp>
      <p:sp>
        <p:nvSpPr>
          <p:cNvPr id="4" name="Rectangle 3"/>
          <p:cNvSpPr/>
          <p:nvPr/>
        </p:nvSpPr>
        <p:spPr>
          <a:xfrm>
            <a:off x="457200" y="990600"/>
            <a:ext cx="8382000" cy="5940088"/>
          </a:xfrm>
          <a:prstGeom prst="rect">
            <a:avLst/>
          </a:prstGeom>
        </p:spPr>
        <p:txBody>
          <a:bodyPr wrap="square">
            <a:spAutoFit/>
          </a:bodyPr>
          <a:lstStyle/>
          <a:p>
            <a:r>
              <a:rPr lang="en-US" dirty="0" smtClean="0"/>
              <a:t> </a:t>
            </a:r>
            <a:r>
              <a:rPr lang="en-US" sz="2000" dirty="0" smtClean="0">
                <a:latin typeface="Times New Roman" pitchFamily="18" charset="0"/>
                <a:cs typeface="Times New Roman" pitchFamily="18" charset="0"/>
              </a:rPr>
              <a:t>void </a:t>
            </a:r>
            <a:r>
              <a:rPr lang="en-US" sz="2000" dirty="0" err="1" smtClean="0">
                <a:latin typeface="Times New Roman" pitchFamily="18" charset="0"/>
                <a:cs typeface="Times New Roman" pitchFamily="18" charset="0"/>
              </a:rPr>
              <a:t>SendMessage</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mySerial.println</a:t>
            </a:r>
            <a:r>
              <a:rPr lang="en-US" sz="2000" dirty="0" smtClean="0">
                <a:latin typeface="Times New Roman" pitchFamily="18" charset="0"/>
                <a:cs typeface="Times New Roman" pitchFamily="18" charset="0"/>
              </a:rPr>
              <a:t>("AT+CMGF=1");    //Sets the GSM Module in Text Mode</a:t>
            </a:r>
          </a:p>
          <a:p>
            <a:r>
              <a:rPr lang="en-US" sz="2000" dirty="0" smtClean="0">
                <a:latin typeface="Times New Roman" pitchFamily="18" charset="0"/>
                <a:cs typeface="Times New Roman" pitchFamily="18" charset="0"/>
              </a:rPr>
              <a:t>  delay(1000);  // Delay of 1000 </a:t>
            </a:r>
            <a:r>
              <a:rPr lang="en-US" sz="2000" dirty="0" err="1" smtClean="0">
                <a:latin typeface="Times New Roman" pitchFamily="18" charset="0"/>
                <a:cs typeface="Times New Roman" pitchFamily="18" charset="0"/>
              </a:rPr>
              <a:t>milli</a:t>
            </a:r>
            <a:r>
              <a:rPr lang="en-US" sz="2000" dirty="0" smtClean="0">
                <a:latin typeface="Times New Roman" pitchFamily="18" charset="0"/>
                <a:cs typeface="Times New Roman" pitchFamily="18" charset="0"/>
              </a:rPr>
              <a:t> seconds or 1 second</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mySerial.println</a:t>
            </a:r>
            <a:r>
              <a:rPr lang="en-US" sz="2000" dirty="0" smtClean="0">
                <a:latin typeface="Times New Roman" pitchFamily="18" charset="0"/>
                <a:cs typeface="Times New Roman" pitchFamily="18" charset="0"/>
              </a:rPr>
              <a:t>("AT+CMGS=\"+91XXXXXXXX\"\r"); // Replace x with mobile number</a:t>
            </a:r>
          </a:p>
          <a:p>
            <a:r>
              <a:rPr lang="en-US" sz="2000" dirty="0" smtClean="0">
                <a:latin typeface="Times New Roman" pitchFamily="18" charset="0"/>
                <a:cs typeface="Times New Roman" pitchFamily="18" charset="0"/>
              </a:rPr>
              <a:t>  delay(1000);</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mySerial.println</a:t>
            </a:r>
            <a:r>
              <a:rPr lang="en-US" sz="2000" dirty="0" smtClean="0">
                <a:latin typeface="Times New Roman" pitchFamily="18" charset="0"/>
                <a:cs typeface="Times New Roman" pitchFamily="18" charset="0"/>
              </a:rPr>
              <a:t>("I am SMS from GSM Module");// The SMS text you want to send</a:t>
            </a:r>
          </a:p>
          <a:p>
            <a:r>
              <a:rPr lang="en-US" sz="2000" dirty="0" smtClean="0">
                <a:latin typeface="Times New Roman" pitchFamily="18" charset="0"/>
                <a:cs typeface="Times New Roman" pitchFamily="18" charset="0"/>
              </a:rPr>
              <a:t>  delay(100);</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mySerial.println</a:t>
            </a:r>
            <a:r>
              <a:rPr lang="en-US" sz="2000" dirty="0" smtClean="0">
                <a:latin typeface="Times New Roman" pitchFamily="18" charset="0"/>
                <a:cs typeface="Times New Roman" pitchFamily="18" charset="0"/>
              </a:rPr>
              <a:t>((char)26);// ASCII code of CTRL+Z</a:t>
            </a:r>
          </a:p>
          <a:p>
            <a:r>
              <a:rPr lang="en-US" sz="2000" dirty="0" smtClean="0">
                <a:latin typeface="Times New Roman" pitchFamily="18" charset="0"/>
                <a:cs typeface="Times New Roman" pitchFamily="18" charset="0"/>
              </a:rPr>
              <a:t>  delay(1000);</a:t>
            </a:r>
          </a:p>
          <a:p>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 void </a:t>
            </a:r>
            <a:r>
              <a:rPr lang="en-US" sz="2000" dirty="0" err="1" smtClean="0">
                <a:latin typeface="Times New Roman" pitchFamily="18" charset="0"/>
                <a:cs typeface="Times New Roman" pitchFamily="18" charset="0"/>
              </a:rPr>
              <a:t>RecieveMessage</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mySerial.println</a:t>
            </a:r>
            <a:r>
              <a:rPr lang="en-US" sz="2000" dirty="0" smtClean="0">
                <a:latin typeface="Times New Roman" pitchFamily="18" charset="0"/>
                <a:cs typeface="Times New Roman" pitchFamily="18" charset="0"/>
              </a:rPr>
              <a:t>("AT+CNMI=2,2,0,0,0"); // AT Command to </a:t>
            </a:r>
            <a:r>
              <a:rPr lang="en-US" sz="2000" dirty="0" err="1" smtClean="0">
                <a:latin typeface="Times New Roman" pitchFamily="18" charset="0"/>
                <a:cs typeface="Times New Roman" pitchFamily="18" charset="0"/>
              </a:rPr>
              <a:t>recieve</a:t>
            </a:r>
            <a:r>
              <a:rPr lang="en-US" sz="2000" dirty="0" smtClean="0">
                <a:latin typeface="Times New Roman" pitchFamily="18" charset="0"/>
                <a:cs typeface="Times New Roman" pitchFamily="18" charset="0"/>
              </a:rPr>
              <a:t> a live SMS</a:t>
            </a:r>
          </a:p>
          <a:p>
            <a:r>
              <a:rPr lang="en-US" sz="2000" dirty="0" smtClean="0">
                <a:latin typeface="Times New Roman" pitchFamily="18" charset="0"/>
                <a:cs typeface="Times New Roman" pitchFamily="18" charset="0"/>
              </a:rPr>
              <a:t>  delay(1000);</a:t>
            </a:r>
          </a:p>
          <a:p>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REED Switch</a:t>
            </a:r>
            <a:endParaRPr lang="en-US" dirty="0"/>
          </a:p>
        </p:txBody>
      </p:sp>
      <p:sp>
        <p:nvSpPr>
          <p:cNvPr id="3" name="Date Placeholder 2"/>
          <p:cNvSpPr>
            <a:spLocks noGrp="1"/>
          </p:cNvSpPr>
          <p:nvPr>
            <p:ph type="dt" sz="half" idx="10"/>
          </p:nvPr>
        </p:nvSpPr>
        <p:spPr/>
        <p:txBody>
          <a:bodyPr/>
          <a:lstStyle/>
          <a:p>
            <a:fld id="{7699FB02-CAE0-4CD3-A655-59D7BCA4EE68}"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The </a:t>
            </a:r>
            <a:r>
              <a:rPr lang="en-US" b="1" dirty="0" smtClean="0"/>
              <a:t>reed switch</a:t>
            </a:r>
            <a:r>
              <a:rPr lang="en-US" dirty="0" smtClean="0"/>
              <a:t> is an </a:t>
            </a:r>
            <a:r>
              <a:rPr lang="en-US" dirty="0" smtClean="0">
                <a:hlinkClick r:id="rId2" tooltip="Electrical switch"/>
              </a:rPr>
              <a:t>electrical switch</a:t>
            </a:r>
            <a:r>
              <a:rPr lang="en-US" dirty="0" smtClean="0"/>
              <a:t> operated by an applied </a:t>
            </a:r>
            <a:r>
              <a:rPr lang="en-US" dirty="0" smtClean="0">
                <a:hlinkClick r:id="rId3" tooltip="Magnetic field"/>
              </a:rPr>
              <a:t>magnetic field</a:t>
            </a:r>
            <a:r>
              <a:rPr lang="en-US" dirty="0" smtClean="0"/>
              <a:t>.</a:t>
            </a:r>
          </a:p>
          <a:p>
            <a:r>
              <a:rPr lang="en-US" dirty="0" smtClean="0"/>
              <a:t>It consists of a pair of </a:t>
            </a:r>
            <a:r>
              <a:rPr lang="en-US" dirty="0" smtClean="0">
                <a:hlinkClick r:id="rId4" tooltip="Electrical connector"/>
              </a:rPr>
              <a:t>contacts</a:t>
            </a:r>
            <a:r>
              <a:rPr lang="en-US" dirty="0" smtClean="0"/>
              <a:t> on ferrous metal reeds in a </a:t>
            </a:r>
            <a:r>
              <a:rPr lang="en-US" dirty="0" smtClean="0">
                <a:hlinkClick r:id="rId5" tooltip="Hermetic seal"/>
              </a:rPr>
              <a:t>hermetically sealed</a:t>
            </a:r>
            <a:r>
              <a:rPr lang="en-US" dirty="0" smtClean="0"/>
              <a:t> </a:t>
            </a:r>
            <a:r>
              <a:rPr lang="en-US" dirty="0" smtClean="0">
                <a:hlinkClick r:id="rId6" tooltip="Glass"/>
              </a:rPr>
              <a:t>glass</a:t>
            </a:r>
            <a:r>
              <a:rPr lang="en-US" dirty="0" smtClean="0"/>
              <a:t> envelope.</a:t>
            </a:r>
          </a:p>
          <a:p>
            <a:r>
              <a:rPr lang="en-US" dirty="0" smtClean="0"/>
              <a:t>The contacts may be normally open, closing when a magnetic field is present, or normally closed and opening when a magnetic field is applied. </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Reed Switch look like?</a:t>
            </a:r>
            <a:endParaRPr lang="en-US" dirty="0"/>
          </a:p>
        </p:txBody>
      </p:sp>
      <p:sp>
        <p:nvSpPr>
          <p:cNvPr id="3" name="Date Placeholder 2"/>
          <p:cNvSpPr>
            <a:spLocks noGrp="1"/>
          </p:cNvSpPr>
          <p:nvPr>
            <p:ph type="dt" sz="half" idx="10"/>
          </p:nvPr>
        </p:nvSpPr>
        <p:spPr/>
        <p:txBody>
          <a:bodyPr/>
          <a:lstStyle/>
          <a:p>
            <a:fld id="{1AD195F9-885A-4597-8821-45F5A4D65D1A}"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026" name="Picture 2" descr="https://upload.wikimedia.org/wikipedia/commons/thumb/b/bd/Reed_switch_%28aka%29.jpg/258px-Reed_switch_%28aka%29.jpg"/>
          <p:cNvPicPr>
            <a:picLocks noChangeAspect="1" noChangeArrowheads="1"/>
          </p:cNvPicPr>
          <p:nvPr/>
        </p:nvPicPr>
        <p:blipFill>
          <a:blip r:embed="rId2"/>
          <a:srcRect/>
          <a:stretch>
            <a:fillRect/>
          </a:stretch>
        </p:blipFill>
        <p:spPr bwMode="auto">
          <a:xfrm>
            <a:off x="1447800" y="2362200"/>
            <a:ext cx="2457450" cy="571501"/>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Reed Switch- Connections</a:t>
            </a:r>
            <a:endParaRPr lang="en-US" dirty="0"/>
          </a:p>
        </p:txBody>
      </p:sp>
      <p:sp>
        <p:nvSpPr>
          <p:cNvPr id="3" name="Date Placeholder 2"/>
          <p:cNvSpPr>
            <a:spLocks noGrp="1"/>
          </p:cNvSpPr>
          <p:nvPr>
            <p:ph type="dt" sz="half" idx="10"/>
          </p:nvPr>
        </p:nvSpPr>
        <p:spPr/>
        <p:txBody>
          <a:bodyPr/>
          <a:lstStyle/>
          <a:p>
            <a:fld id="{70EC5EC2-4EE7-44E4-BC0F-34D87B143AEE}"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56674" name="Picture 2" descr="Image result for reed switch arduino connection"/>
          <p:cNvPicPr>
            <a:picLocks noChangeAspect="1" noChangeArrowheads="1"/>
          </p:cNvPicPr>
          <p:nvPr/>
        </p:nvPicPr>
        <p:blipFill>
          <a:blip r:embed="rId2"/>
          <a:srcRect/>
          <a:stretch>
            <a:fillRect/>
          </a:stretch>
        </p:blipFill>
        <p:spPr bwMode="auto">
          <a:xfrm>
            <a:off x="1524000" y="1447800"/>
            <a:ext cx="6505310" cy="4591984"/>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REED Switch- Code</a:t>
            </a:r>
            <a:endParaRPr lang="en-US" dirty="0"/>
          </a:p>
        </p:txBody>
      </p:sp>
      <p:sp>
        <p:nvSpPr>
          <p:cNvPr id="3" name="Date Placeholder 2"/>
          <p:cNvSpPr>
            <a:spLocks noGrp="1"/>
          </p:cNvSpPr>
          <p:nvPr>
            <p:ph type="dt" sz="half" idx="10"/>
          </p:nvPr>
        </p:nvSpPr>
        <p:spPr/>
        <p:txBody>
          <a:bodyPr/>
          <a:lstStyle/>
          <a:p>
            <a:fld id="{00EDDB23-2768-41A6-B09E-688598799DD2}" type="datetime1">
              <a:rPr lang="en-US" smtClean="0"/>
              <a:pPr/>
              <a:t>3/16/2021</a:t>
            </a:fld>
            <a:endParaRPr lang="en-US"/>
          </a:p>
        </p:txBody>
      </p:sp>
      <p:sp>
        <p:nvSpPr>
          <p:cNvPr id="5" name="Content Placeholder 4"/>
          <p:cNvSpPr>
            <a:spLocks noGrp="1"/>
          </p:cNvSpPr>
          <p:nvPr>
            <p:ph sz="quarter" idx="1"/>
          </p:nvPr>
        </p:nvSpPr>
        <p:spPr>
          <a:xfrm>
            <a:off x="914400" y="1447800"/>
            <a:ext cx="7772400" cy="4800600"/>
          </a:xfrm>
        </p:spPr>
        <p:txBody>
          <a:bodyPr>
            <a:normAutofit fontScale="62500" lnSpcReduction="20000"/>
          </a:bodyPr>
          <a:lstStyle/>
          <a:p>
            <a:pPr>
              <a:buNone/>
            </a:pPr>
            <a:r>
              <a:rPr lang="en-IN" sz="2900" dirty="0" smtClean="0"/>
              <a:t>const </a:t>
            </a:r>
            <a:r>
              <a:rPr lang="en-IN" sz="2900" dirty="0" err="1" smtClean="0"/>
              <a:t>int</a:t>
            </a:r>
            <a:r>
              <a:rPr lang="en-IN" sz="2900" dirty="0" smtClean="0"/>
              <a:t> </a:t>
            </a:r>
            <a:r>
              <a:rPr lang="en-IN" sz="2900" dirty="0" err="1" smtClean="0"/>
              <a:t>pinSwitch</a:t>
            </a:r>
            <a:r>
              <a:rPr lang="en-IN" sz="2900" dirty="0" smtClean="0"/>
              <a:t> = 12; //Pin Reed</a:t>
            </a:r>
            <a:endParaRPr lang="en-US" sz="2900" dirty="0" smtClean="0"/>
          </a:p>
          <a:p>
            <a:pPr>
              <a:buNone/>
            </a:pPr>
            <a:r>
              <a:rPr lang="en-IN" sz="2900" dirty="0" smtClean="0"/>
              <a:t>const </a:t>
            </a:r>
            <a:r>
              <a:rPr lang="en-IN" sz="2900" dirty="0" err="1" smtClean="0"/>
              <a:t>int</a:t>
            </a:r>
            <a:r>
              <a:rPr lang="en-IN" sz="2900" dirty="0" smtClean="0"/>
              <a:t> </a:t>
            </a:r>
            <a:r>
              <a:rPr lang="en-IN" sz="2900" dirty="0" err="1" smtClean="0"/>
              <a:t>pinLed</a:t>
            </a:r>
            <a:r>
              <a:rPr lang="en-IN" sz="2900" dirty="0" smtClean="0"/>
              <a:t> = 9; //Pin LED</a:t>
            </a:r>
            <a:endParaRPr lang="en-US" sz="2900" dirty="0" smtClean="0"/>
          </a:p>
          <a:p>
            <a:pPr>
              <a:buNone/>
            </a:pPr>
            <a:r>
              <a:rPr lang="en-IN" sz="2900" dirty="0" err="1" smtClean="0"/>
              <a:t>int</a:t>
            </a:r>
            <a:r>
              <a:rPr lang="en-IN" sz="2900" dirty="0" smtClean="0"/>
              <a:t> </a:t>
            </a:r>
            <a:r>
              <a:rPr lang="en-IN" sz="2900" dirty="0" err="1" smtClean="0"/>
              <a:t>StatoSwitch</a:t>
            </a:r>
            <a:r>
              <a:rPr lang="en-IN" sz="2900" dirty="0" smtClean="0"/>
              <a:t> = 0;</a:t>
            </a:r>
            <a:endParaRPr lang="en-US" sz="2900" dirty="0" smtClean="0"/>
          </a:p>
          <a:p>
            <a:pPr>
              <a:buNone/>
            </a:pPr>
            <a:r>
              <a:rPr lang="en-IN" sz="2900" dirty="0" smtClean="0"/>
              <a:t>void setup()</a:t>
            </a:r>
            <a:r>
              <a:rPr lang="en-US" sz="2900" dirty="0" smtClean="0"/>
              <a:t> </a:t>
            </a:r>
            <a:r>
              <a:rPr lang="en-IN" sz="2900" dirty="0" smtClean="0"/>
              <a:t>{</a:t>
            </a:r>
            <a:endParaRPr lang="en-US" sz="2900" dirty="0" smtClean="0"/>
          </a:p>
          <a:p>
            <a:pPr>
              <a:buNone/>
            </a:pPr>
            <a:r>
              <a:rPr lang="en-IN" sz="2900" dirty="0" err="1" smtClean="0"/>
              <a:t>pinMode</a:t>
            </a:r>
            <a:r>
              <a:rPr lang="en-IN" sz="2900" dirty="0" smtClean="0"/>
              <a:t>(</a:t>
            </a:r>
            <a:r>
              <a:rPr lang="en-IN" sz="2900" dirty="0" err="1" smtClean="0"/>
              <a:t>pinLed</a:t>
            </a:r>
            <a:r>
              <a:rPr lang="en-IN" sz="2900" dirty="0" smtClean="0"/>
              <a:t>, OUTPUT); //</a:t>
            </a:r>
            <a:r>
              <a:rPr lang="en-IN" sz="2900" dirty="0" err="1" smtClean="0"/>
              <a:t>Imposto</a:t>
            </a:r>
            <a:r>
              <a:rPr lang="en-IN" sz="2900" dirty="0" smtClean="0"/>
              <a:t> </a:t>
            </a:r>
            <a:r>
              <a:rPr lang="en-IN" sz="2900" dirty="0" err="1" smtClean="0"/>
              <a:t>i</a:t>
            </a:r>
            <a:r>
              <a:rPr lang="en-IN" sz="2900" dirty="0" smtClean="0"/>
              <a:t> PIN</a:t>
            </a:r>
            <a:endParaRPr lang="en-US" sz="2900" dirty="0" smtClean="0"/>
          </a:p>
          <a:p>
            <a:pPr>
              <a:buNone/>
            </a:pPr>
            <a:r>
              <a:rPr lang="en-IN" sz="2900" dirty="0" err="1" smtClean="0"/>
              <a:t>pinMode</a:t>
            </a:r>
            <a:r>
              <a:rPr lang="en-IN" sz="2900" dirty="0" smtClean="0"/>
              <a:t>(</a:t>
            </a:r>
            <a:r>
              <a:rPr lang="en-IN" sz="2900" dirty="0" err="1" smtClean="0"/>
              <a:t>pinSwitch</a:t>
            </a:r>
            <a:r>
              <a:rPr lang="en-IN" sz="2900" dirty="0" smtClean="0"/>
              <a:t>, INPUT);</a:t>
            </a:r>
            <a:endParaRPr lang="en-US" sz="2900" dirty="0" smtClean="0"/>
          </a:p>
          <a:p>
            <a:pPr>
              <a:buNone/>
            </a:pPr>
            <a:r>
              <a:rPr lang="en-IN" sz="2900" dirty="0" smtClean="0"/>
              <a:t>}</a:t>
            </a:r>
            <a:endParaRPr lang="en-US" sz="2900" dirty="0" smtClean="0"/>
          </a:p>
          <a:p>
            <a:pPr>
              <a:buNone/>
            </a:pPr>
            <a:r>
              <a:rPr lang="en-IN" sz="2900" dirty="0" smtClean="0"/>
              <a:t>void loop()</a:t>
            </a:r>
            <a:r>
              <a:rPr lang="en-US" sz="2900" dirty="0" smtClean="0"/>
              <a:t> </a:t>
            </a:r>
            <a:r>
              <a:rPr lang="en-IN" sz="2900" dirty="0" smtClean="0"/>
              <a:t>{</a:t>
            </a:r>
            <a:endParaRPr lang="en-US" sz="2900" dirty="0" smtClean="0"/>
          </a:p>
          <a:p>
            <a:pPr>
              <a:buNone/>
            </a:pPr>
            <a:r>
              <a:rPr lang="en-IN" sz="2900" dirty="0" err="1" smtClean="0"/>
              <a:t>StatoSwitch</a:t>
            </a:r>
            <a:r>
              <a:rPr lang="en-IN" sz="2900" dirty="0" smtClean="0"/>
              <a:t> = </a:t>
            </a:r>
            <a:r>
              <a:rPr lang="en-IN" sz="2900" dirty="0" err="1" smtClean="0"/>
              <a:t>digitalRead</a:t>
            </a:r>
            <a:r>
              <a:rPr lang="en-IN" sz="2900" dirty="0" smtClean="0"/>
              <a:t>(</a:t>
            </a:r>
            <a:r>
              <a:rPr lang="en-IN" sz="2900" dirty="0" err="1" smtClean="0"/>
              <a:t>pinSwitch</a:t>
            </a:r>
            <a:r>
              <a:rPr lang="en-IN" sz="2900" dirty="0" smtClean="0"/>
              <a:t>); //</a:t>
            </a:r>
            <a:r>
              <a:rPr lang="en-IN" sz="2900" dirty="0" err="1" smtClean="0"/>
              <a:t>Leggo</a:t>
            </a:r>
            <a:r>
              <a:rPr lang="en-IN" sz="2900" dirty="0" smtClean="0"/>
              <a:t> </a:t>
            </a:r>
            <a:r>
              <a:rPr lang="en-IN" sz="2900" dirty="0" err="1" smtClean="0"/>
              <a:t>il</a:t>
            </a:r>
            <a:r>
              <a:rPr lang="en-IN" sz="2900" dirty="0" smtClean="0"/>
              <a:t> </a:t>
            </a:r>
            <a:r>
              <a:rPr lang="en-IN" sz="2900" dirty="0" err="1" smtClean="0"/>
              <a:t>valore</a:t>
            </a:r>
            <a:r>
              <a:rPr lang="en-IN" sz="2900" dirty="0" smtClean="0"/>
              <a:t> del Reed</a:t>
            </a:r>
            <a:endParaRPr lang="en-US" sz="2900" dirty="0" smtClean="0"/>
          </a:p>
          <a:p>
            <a:pPr>
              <a:buNone/>
            </a:pPr>
            <a:r>
              <a:rPr lang="en-IN" sz="2900" dirty="0" smtClean="0"/>
              <a:t>if (</a:t>
            </a:r>
            <a:r>
              <a:rPr lang="en-IN" sz="2900" dirty="0" err="1" smtClean="0"/>
              <a:t>StatoSwitch</a:t>
            </a:r>
            <a:r>
              <a:rPr lang="en-IN" sz="2900" dirty="0" smtClean="0"/>
              <a:t> == HIGH)</a:t>
            </a:r>
            <a:r>
              <a:rPr lang="en-US" sz="2900" dirty="0" smtClean="0"/>
              <a:t> </a:t>
            </a:r>
            <a:r>
              <a:rPr lang="en-IN" sz="2900" dirty="0" smtClean="0"/>
              <a:t>{</a:t>
            </a:r>
            <a:endParaRPr lang="en-US" sz="2900" dirty="0" smtClean="0"/>
          </a:p>
          <a:p>
            <a:pPr>
              <a:buNone/>
            </a:pPr>
            <a:r>
              <a:rPr lang="en-IN" sz="2900" dirty="0" err="1" smtClean="0"/>
              <a:t>digitalWrite</a:t>
            </a:r>
            <a:r>
              <a:rPr lang="en-IN" sz="2900" dirty="0" smtClean="0"/>
              <a:t>(</a:t>
            </a:r>
            <a:r>
              <a:rPr lang="en-IN" sz="2900" dirty="0" err="1" smtClean="0"/>
              <a:t>pinLed</a:t>
            </a:r>
            <a:r>
              <a:rPr lang="en-IN" sz="2900" dirty="0" smtClean="0"/>
              <a:t>, HIGH);</a:t>
            </a:r>
            <a:endParaRPr lang="en-US" sz="2900" dirty="0" smtClean="0"/>
          </a:p>
          <a:p>
            <a:pPr>
              <a:buNone/>
            </a:pPr>
            <a:r>
              <a:rPr lang="en-IN" sz="2900" dirty="0" smtClean="0"/>
              <a:t>}</a:t>
            </a:r>
            <a:endParaRPr lang="en-US" sz="2900" dirty="0" smtClean="0"/>
          </a:p>
          <a:p>
            <a:pPr>
              <a:buNone/>
            </a:pPr>
            <a:r>
              <a:rPr lang="en-IN" sz="2900" dirty="0" smtClean="0"/>
              <a:t>else</a:t>
            </a:r>
            <a:r>
              <a:rPr lang="en-US" sz="2900" dirty="0" smtClean="0"/>
              <a:t> </a:t>
            </a:r>
            <a:r>
              <a:rPr lang="en-IN" sz="2900" dirty="0" smtClean="0"/>
              <a:t>{</a:t>
            </a:r>
            <a:endParaRPr lang="en-US" sz="2900" dirty="0" smtClean="0"/>
          </a:p>
          <a:p>
            <a:pPr>
              <a:buNone/>
            </a:pPr>
            <a:r>
              <a:rPr lang="en-IN" sz="2900" dirty="0" err="1" smtClean="0"/>
              <a:t>digitalWrite</a:t>
            </a:r>
            <a:r>
              <a:rPr lang="en-IN" sz="2900" dirty="0" smtClean="0"/>
              <a:t>(</a:t>
            </a:r>
            <a:r>
              <a:rPr lang="en-IN" sz="2900" dirty="0" err="1" smtClean="0"/>
              <a:t>pinLed</a:t>
            </a:r>
            <a:r>
              <a:rPr lang="en-IN" sz="2900" dirty="0" smtClean="0"/>
              <a:t>, LOW);</a:t>
            </a:r>
            <a:endParaRPr lang="en-US" sz="2900" dirty="0" smtClean="0"/>
          </a:p>
          <a:p>
            <a:pPr>
              <a:buNone/>
            </a:pPr>
            <a:r>
              <a:rPr lang="en-IN" sz="2900" dirty="0" smtClean="0"/>
              <a:t>}</a:t>
            </a:r>
            <a:endParaRPr lang="en-US" sz="2900" dirty="0" smtClean="0"/>
          </a:p>
          <a:p>
            <a:pPr>
              <a:buNone/>
            </a:pPr>
            <a:r>
              <a:rPr lang="en-IN" sz="2900" dirty="0" smtClean="0"/>
              <a:t>}</a:t>
            </a:r>
            <a:endParaRPr lang="en-US" sz="2900" dirty="0" smtClean="0"/>
          </a:p>
          <a:p>
            <a:pPr>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REED Application</a:t>
            </a:r>
            <a:endParaRPr lang="en-IN" dirty="0"/>
          </a:p>
        </p:txBody>
      </p:sp>
      <p:sp>
        <p:nvSpPr>
          <p:cNvPr id="3" name="Date Placeholder 2"/>
          <p:cNvSpPr>
            <a:spLocks noGrp="1"/>
          </p:cNvSpPr>
          <p:nvPr>
            <p:ph type="dt" sz="half" idx="10"/>
          </p:nvPr>
        </p:nvSpPr>
        <p:spPr/>
        <p:txBody>
          <a:bodyPr/>
          <a:lstStyle/>
          <a:p>
            <a:fld id="{BF25A4AF-A88D-4450-BFD7-A6A6368F5D7D}" type="datetime1">
              <a:rPr lang="en-US" smtClean="0"/>
              <a:pPr/>
              <a:t>3/16/2021</a:t>
            </a:fld>
            <a:endParaRPr lang="en-US"/>
          </a:p>
        </p:txBody>
      </p:sp>
      <p:sp>
        <p:nvSpPr>
          <p:cNvPr id="4" name="Content Placeholder 3"/>
          <p:cNvSpPr>
            <a:spLocks noGrp="1"/>
          </p:cNvSpPr>
          <p:nvPr>
            <p:ph sz="quarter" idx="1"/>
          </p:nvPr>
        </p:nvSpPr>
        <p:spPr/>
        <p:txBody>
          <a:bodyPr/>
          <a:lstStyle/>
          <a:p>
            <a:endParaRPr lang="en-IN"/>
          </a:p>
        </p:txBody>
      </p:sp>
      <p:pic>
        <p:nvPicPr>
          <p:cNvPr id="1026" name="Picture 2" descr="C:\Users\Jency\Desktop\Brake-Level-Sensor-Solution.gif"/>
          <p:cNvPicPr>
            <a:picLocks noChangeAspect="1" noChangeArrowheads="1"/>
          </p:cNvPicPr>
          <p:nvPr/>
        </p:nvPicPr>
        <p:blipFill>
          <a:blip r:embed="rId2"/>
          <a:srcRect/>
          <a:stretch>
            <a:fillRect/>
          </a:stretch>
        </p:blipFill>
        <p:spPr bwMode="auto">
          <a:xfrm>
            <a:off x="3143250" y="2114550"/>
            <a:ext cx="2857500" cy="262890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Light Dependent Resistor (LDR)</a:t>
            </a:r>
            <a:endParaRPr lang="en-US" dirty="0"/>
          </a:p>
        </p:txBody>
      </p:sp>
      <p:sp>
        <p:nvSpPr>
          <p:cNvPr id="3" name="Date Placeholder 2"/>
          <p:cNvSpPr>
            <a:spLocks noGrp="1"/>
          </p:cNvSpPr>
          <p:nvPr>
            <p:ph type="dt" sz="half" idx="10"/>
          </p:nvPr>
        </p:nvSpPr>
        <p:spPr/>
        <p:txBody>
          <a:bodyPr/>
          <a:lstStyle/>
          <a:p>
            <a:fld id="{8B225312-375C-4977-816B-331984F33E09}"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A </a:t>
            </a:r>
            <a:r>
              <a:rPr lang="en-US" b="1" dirty="0" smtClean="0"/>
              <a:t>Light Dependent Resistor</a:t>
            </a:r>
            <a:r>
              <a:rPr lang="en-US" dirty="0" smtClean="0"/>
              <a:t> (LDR) or a photo </a:t>
            </a:r>
            <a:r>
              <a:rPr lang="en-US" dirty="0" smtClean="0">
                <a:hlinkClick r:id="rId2" tooltip="Types of resistor"/>
              </a:rPr>
              <a:t>resistor</a:t>
            </a:r>
            <a:r>
              <a:rPr lang="en-US" dirty="0" smtClean="0"/>
              <a:t> is a device whose </a:t>
            </a:r>
            <a:r>
              <a:rPr lang="en-US" dirty="0" smtClean="0">
                <a:hlinkClick r:id="rId3"/>
              </a:rPr>
              <a:t>resistivity</a:t>
            </a:r>
            <a:r>
              <a:rPr lang="en-US" dirty="0" smtClean="0"/>
              <a:t> is a function of the incident electromagnetic radiation.</a:t>
            </a:r>
          </a:p>
          <a:p>
            <a:r>
              <a:rPr lang="en-US" dirty="0" smtClean="0"/>
              <a:t>Other names: photo conductors, photo conductive cells or simply photocells</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Applications of LDR</a:t>
            </a:r>
            <a:endParaRPr lang="en-US" dirty="0"/>
          </a:p>
        </p:txBody>
      </p:sp>
      <p:sp>
        <p:nvSpPr>
          <p:cNvPr id="3" name="Date Placeholder 2"/>
          <p:cNvSpPr>
            <a:spLocks noGrp="1"/>
          </p:cNvSpPr>
          <p:nvPr>
            <p:ph type="dt" sz="half" idx="10"/>
          </p:nvPr>
        </p:nvSpPr>
        <p:spPr/>
        <p:txBody>
          <a:bodyPr/>
          <a:lstStyle/>
          <a:p>
            <a:fld id="{0350508D-A270-4FD9-9087-7A1F4571EE6A}"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They are used when there is a need to detect absences or presences of light like in a camera light meter. </a:t>
            </a:r>
          </a:p>
          <a:p>
            <a:r>
              <a:rPr lang="en-US" dirty="0" smtClean="0"/>
              <a:t>Street lamps</a:t>
            </a:r>
          </a:p>
          <a:p>
            <a:r>
              <a:rPr lang="en-US" dirty="0" smtClean="0"/>
              <a:t>alarm clock</a:t>
            </a:r>
          </a:p>
          <a:p>
            <a:r>
              <a:rPr lang="en-US" dirty="0" smtClean="0"/>
              <a:t>Burglar alarm circuits</a:t>
            </a:r>
          </a:p>
          <a:p>
            <a:r>
              <a:rPr lang="en-US" dirty="0" smtClean="0"/>
              <a:t>Light intensity meters, </a:t>
            </a:r>
          </a:p>
          <a:p>
            <a:r>
              <a:rPr lang="en-US" dirty="0" smtClean="0"/>
              <a:t>Counting the packages moving on a conveyor belt, etc.</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an LDR looks like?</a:t>
            </a:r>
            <a:endParaRPr lang="en-US" dirty="0"/>
          </a:p>
        </p:txBody>
      </p:sp>
      <p:sp>
        <p:nvSpPr>
          <p:cNvPr id="3" name="Date Placeholder 2"/>
          <p:cNvSpPr>
            <a:spLocks noGrp="1"/>
          </p:cNvSpPr>
          <p:nvPr>
            <p:ph type="dt" sz="half" idx="10"/>
          </p:nvPr>
        </p:nvSpPr>
        <p:spPr/>
        <p:txBody>
          <a:bodyPr/>
          <a:lstStyle/>
          <a:p>
            <a:fld id="{79813BB5-07CD-4A05-A3C7-F556B0E412BA}"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07522" name="Picture 2" descr="Image result for ldr sensor images"/>
          <p:cNvPicPr>
            <a:picLocks noChangeAspect="1" noChangeArrowheads="1"/>
          </p:cNvPicPr>
          <p:nvPr/>
        </p:nvPicPr>
        <p:blipFill>
          <a:blip r:embed="rId2"/>
          <a:srcRect/>
          <a:stretch>
            <a:fillRect/>
          </a:stretch>
        </p:blipFill>
        <p:spPr bwMode="auto">
          <a:xfrm>
            <a:off x="3124200" y="1905000"/>
            <a:ext cx="3505200" cy="35052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a:t>
            </a:r>
            <a:r>
              <a:rPr lang="en-US" dirty="0" smtClean="0"/>
              <a:t> Stack</a:t>
            </a:r>
            <a:endParaRPr lang="en-US" dirty="0"/>
          </a:p>
        </p:txBody>
      </p:sp>
      <p:sp>
        <p:nvSpPr>
          <p:cNvPr id="3" name="Date Placeholder 2"/>
          <p:cNvSpPr>
            <a:spLocks noGrp="1"/>
          </p:cNvSpPr>
          <p:nvPr>
            <p:ph type="dt" sz="half" idx="10"/>
          </p:nvPr>
        </p:nvSpPr>
        <p:spPr/>
        <p:txBody>
          <a:bodyPr/>
          <a:lstStyle/>
          <a:p>
            <a:fld id="{8E98F002-DEE9-4F87-ADB2-76BE6FACA824}"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026" name="Picture 2" descr="http://ocw.cs.pub.ro/courses/_media/iot2015/courses/picture11.png?w=450&amp;tok=584430"/>
          <p:cNvPicPr>
            <a:picLocks noChangeAspect="1" noChangeArrowheads="1"/>
          </p:cNvPicPr>
          <p:nvPr/>
        </p:nvPicPr>
        <p:blipFill>
          <a:blip r:embed="rId2"/>
          <a:srcRect/>
          <a:stretch>
            <a:fillRect/>
          </a:stretch>
        </p:blipFill>
        <p:spPr bwMode="auto">
          <a:xfrm>
            <a:off x="1066800" y="1219201"/>
            <a:ext cx="7010400" cy="4814026"/>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pPr algn="l" eaLnBrk="1" hangingPunct="1"/>
            <a:r>
              <a:rPr lang="en-US" dirty="0" smtClean="0"/>
              <a:t>LDR – Connection with </a:t>
            </a:r>
            <a:r>
              <a:rPr lang="en-US" dirty="0" err="1" smtClean="0"/>
              <a:t>Arduino</a:t>
            </a:r>
            <a:endParaRPr lang="de-CH" dirty="0" smtClean="0"/>
          </a:p>
        </p:txBody>
      </p:sp>
      <p:sp>
        <p:nvSpPr>
          <p:cNvPr id="8" name="Date Placeholder 7"/>
          <p:cNvSpPr>
            <a:spLocks noGrp="1"/>
          </p:cNvSpPr>
          <p:nvPr>
            <p:ph type="dt" sz="half" idx="10"/>
          </p:nvPr>
        </p:nvSpPr>
        <p:spPr/>
        <p:txBody>
          <a:bodyPr/>
          <a:lstStyle/>
          <a:p>
            <a:fld id="{C6326139-854E-4249-B74B-55D39ADC1CCA}" type="datetime1">
              <a:rPr lang="en-US" smtClean="0"/>
              <a:pPr/>
              <a:t>3/16/2021</a:t>
            </a:fld>
            <a:endParaRPr lang="en-US"/>
          </a:p>
        </p:txBody>
      </p:sp>
      <p:pic>
        <p:nvPicPr>
          <p:cNvPr id="64514" name="Picture 11" descr="Creative Commons License"/>
          <p:cNvPicPr>
            <a:picLocks noChangeAspect="1" noChangeArrowheads="1"/>
          </p:cNvPicPr>
          <p:nvPr/>
        </p:nvPicPr>
        <p:blipFill>
          <a:blip r:embed="rId3"/>
          <a:srcRect/>
          <a:stretch>
            <a:fillRect/>
          </a:stretch>
        </p:blipFill>
        <p:spPr bwMode="auto">
          <a:xfrm>
            <a:off x="8291513" y="6548438"/>
            <a:ext cx="838200" cy="295275"/>
          </a:xfrm>
          <a:prstGeom prst="rect">
            <a:avLst/>
          </a:prstGeom>
          <a:noFill/>
          <a:ln w="9525">
            <a:noFill/>
            <a:miter lim="800000"/>
            <a:headEnd/>
            <a:tailEnd/>
          </a:ln>
        </p:spPr>
      </p:pic>
      <p:sp>
        <p:nvSpPr>
          <p:cNvPr id="7" name="Rectangle 6"/>
          <p:cNvSpPr/>
          <p:nvPr/>
        </p:nvSpPr>
        <p:spPr>
          <a:xfrm>
            <a:off x="5867400" y="4214813"/>
            <a:ext cx="3136900" cy="2241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sz="2800">
                <a:solidFill>
                  <a:srgbClr val="595959"/>
                </a:solidFill>
                <a:ea typeface="MS PGothic" pitchFamily="34" charset="-128"/>
                <a:cs typeface="Arial" pitchFamily="34" charset="0"/>
              </a:rPr>
              <a:t>Photoresistor (LDR)</a:t>
            </a:r>
          </a:p>
          <a:p>
            <a:r>
              <a:rPr lang="en-US" sz="2800" b="1">
                <a:solidFill>
                  <a:srgbClr val="595959"/>
                </a:solidFill>
                <a:ea typeface="MS PGothic" pitchFamily="34" charset="-128"/>
                <a:cs typeface="Arial" pitchFamily="34" charset="0"/>
              </a:rPr>
              <a:t>10K </a:t>
            </a:r>
            <a:r>
              <a:rPr lang="el-GR" sz="2800" b="1">
                <a:solidFill>
                  <a:srgbClr val="595959"/>
                </a:solidFill>
                <a:ea typeface="MS PGothic" pitchFamily="34" charset="-128"/>
                <a:cs typeface="Arial" pitchFamily="34" charset="0"/>
              </a:rPr>
              <a:t>Ω</a:t>
            </a:r>
            <a:r>
              <a:rPr lang="en-US" sz="2800">
                <a:solidFill>
                  <a:srgbClr val="595959"/>
                </a:solidFill>
                <a:ea typeface="MS PGothic" pitchFamily="34" charset="-128"/>
                <a:cs typeface="Arial" pitchFamily="34" charset="0"/>
              </a:rPr>
              <a:t> resistor</a:t>
            </a:r>
          </a:p>
          <a:p>
            <a:r>
              <a:rPr lang="en-US" sz="2800" b="1">
                <a:solidFill>
                  <a:srgbClr val="FF0000"/>
                </a:solidFill>
                <a:ea typeface="MS PGothic" pitchFamily="34" charset="-128"/>
                <a:cs typeface="Arial" pitchFamily="34" charset="0"/>
              </a:rPr>
              <a:t>5V</a:t>
            </a:r>
            <a:endParaRPr lang="en-US" sz="2800">
              <a:solidFill>
                <a:srgbClr val="FF0000"/>
              </a:solidFill>
              <a:ea typeface="MS PGothic" pitchFamily="34" charset="-128"/>
              <a:cs typeface="Arial" pitchFamily="34" charset="0"/>
            </a:endParaRPr>
          </a:p>
          <a:p>
            <a:r>
              <a:rPr lang="en-US" sz="2800" b="1">
                <a:solidFill>
                  <a:schemeClr val="tx1"/>
                </a:solidFill>
                <a:ea typeface="MS PGothic" pitchFamily="34" charset="-128"/>
                <a:cs typeface="Arial" pitchFamily="34" charset="0"/>
              </a:rPr>
              <a:t>GND</a:t>
            </a:r>
            <a:endParaRPr lang="en-US" sz="2800">
              <a:solidFill>
                <a:schemeClr val="tx1"/>
              </a:solidFill>
              <a:ea typeface="MS PGothic" pitchFamily="34" charset="-128"/>
              <a:cs typeface="Arial" pitchFamily="34" charset="0"/>
            </a:endParaRPr>
          </a:p>
          <a:p>
            <a:r>
              <a:rPr lang="en-US" sz="2800" b="1">
                <a:solidFill>
                  <a:srgbClr val="FFFF00"/>
                </a:solidFill>
                <a:ea typeface="MS PGothic" pitchFamily="34" charset="-128"/>
                <a:cs typeface="Arial" pitchFamily="34" charset="0"/>
              </a:rPr>
              <a:t>A0</a:t>
            </a:r>
            <a:endParaRPr lang="en-US" sz="2800">
              <a:solidFill>
                <a:srgbClr val="FFFF00"/>
              </a:solidFill>
              <a:ea typeface="MS PGothic" pitchFamily="34" charset="-128"/>
              <a:cs typeface="Arial" pitchFamily="34" charset="0"/>
            </a:endParaRPr>
          </a:p>
        </p:txBody>
      </p:sp>
      <p:pic>
        <p:nvPicPr>
          <p:cNvPr id="61445" name="Picture 5"/>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933450" y="1681163"/>
            <a:ext cx="3702050" cy="4545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Rectangle 5"/>
          <p:cNvSpPr/>
          <p:nvPr/>
        </p:nvSpPr>
        <p:spPr>
          <a:xfrm>
            <a:off x="5867400" y="1371600"/>
            <a:ext cx="3125788" cy="273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800" b="1" dirty="0">
                <a:solidFill>
                  <a:schemeClr val="tx1">
                    <a:lumMod val="65000"/>
                    <a:lumOff val="35000"/>
                  </a:schemeClr>
                </a:solidFill>
              </a:rPr>
              <a:t>Note</a:t>
            </a:r>
            <a:r>
              <a:rPr lang="en-US" sz="2800" dirty="0">
                <a:solidFill>
                  <a:schemeClr val="tx1">
                    <a:lumMod val="65000"/>
                    <a:lumOff val="35000"/>
                  </a:schemeClr>
                </a:solidFill>
              </a:rPr>
              <a:t>: this setup is a </a:t>
            </a:r>
            <a:r>
              <a:rPr lang="en-US" sz="2800" i="1" dirty="0">
                <a:solidFill>
                  <a:schemeClr val="tx1">
                    <a:lumMod val="65000"/>
                    <a:lumOff val="35000"/>
                  </a:schemeClr>
                </a:solidFill>
              </a:rPr>
              <a:t>voltage-divider</a:t>
            </a:r>
            <a:r>
              <a:rPr lang="en-US" sz="2800" dirty="0">
                <a:solidFill>
                  <a:schemeClr val="tx1">
                    <a:lumMod val="65000"/>
                    <a:lumOff val="35000"/>
                  </a:schemeClr>
                </a:solidFill>
              </a:rPr>
              <a:t>,</a:t>
            </a:r>
            <a:r>
              <a:rPr lang="en-US" sz="2800" i="1" dirty="0">
                <a:solidFill>
                  <a:schemeClr val="tx1">
                    <a:lumMod val="65000"/>
                    <a:lumOff val="35000"/>
                  </a:schemeClr>
                </a:solidFill>
              </a:rPr>
              <a:t> as </a:t>
            </a:r>
            <a:r>
              <a:rPr lang="en-US" sz="2800" dirty="0">
                <a:solidFill>
                  <a:schemeClr val="tx1">
                    <a:lumMod val="65000"/>
                    <a:lumOff val="35000"/>
                  </a:schemeClr>
                </a:solidFill>
              </a:rPr>
              <a:t>the 5V total voltage is divided between LDR and resistor to keep 0V &lt; </a:t>
            </a:r>
            <a:r>
              <a:rPr lang="en-US" sz="2800" b="1" dirty="0">
                <a:solidFill>
                  <a:schemeClr val="tx1">
                    <a:lumMod val="65000"/>
                    <a:lumOff val="35000"/>
                  </a:schemeClr>
                </a:solidFill>
              </a:rPr>
              <a:t>A0</a:t>
            </a:r>
            <a:r>
              <a:rPr lang="en-US" sz="2800" dirty="0">
                <a:solidFill>
                  <a:schemeClr val="tx1">
                    <a:lumMod val="65000"/>
                    <a:lumOff val="35000"/>
                  </a:schemeClr>
                </a:solidFill>
              </a:rPr>
              <a:t> &lt; 2.5V</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LDR- Code</a:t>
            </a:r>
            <a:endParaRPr lang="en-US" dirty="0"/>
          </a:p>
        </p:txBody>
      </p:sp>
      <p:sp>
        <p:nvSpPr>
          <p:cNvPr id="3" name="Date Placeholder 2"/>
          <p:cNvSpPr>
            <a:spLocks noGrp="1"/>
          </p:cNvSpPr>
          <p:nvPr>
            <p:ph type="dt" sz="half" idx="10"/>
          </p:nvPr>
        </p:nvSpPr>
        <p:spPr/>
        <p:txBody>
          <a:bodyPr/>
          <a:lstStyle/>
          <a:p>
            <a:fld id="{57426F71-03A2-4472-AB2F-4CD76A6D77D8}" type="datetime1">
              <a:rPr lang="en-US" smtClean="0"/>
              <a:pPr/>
              <a:t>3/16/2021</a:t>
            </a:fld>
            <a:endParaRPr lang="en-US"/>
          </a:p>
        </p:txBody>
      </p:sp>
      <p:sp>
        <p:nvSpPr>
          <p:cNvPr id="5" name="Content Placeholder 4"/>
          <p:cNvSpPr>
            <a:spLocks noGrp="1"/>
          </p:cNvSpPr>
          <p:nvPr>
            <p:ph sz="quarter" idx="1"/>
          </p:nvPr>
        </p:nvSpPr>
        <p:spPr/>
        <p:txBody>
          <a:bodyPr>
            <a:normAutofit fontScale="85000" lnSpcReduction="20000"/>
          </a:bodyPr>
          <a:lstStyle/>
          <a:p>
            <a:pPr>
              <a:buNone/>
            </a:pPr>
            <a:r>
              <a:rPr lang="en-IN" sz="2700" dirty="0" err="1" smtClean="0"/>
              <a:t>int</a:t>
            </a:r>
            <a:r>
              <a:rPr lang="en-IN" sz="2700" dirty="0" smtClean="0"/>
              <a:t> </a:t>
            </a:r>
            <a:r>
              <a:rPr lang="en-IN" sz="2700" dirty="0" err="1" smtClean="0"/>
              <a:t>sensorPin</a:t>
            </a:r>
            <a:r>
              <a:rPr lang="en-IN" sz="2700" dirty="0" smtClean="0"/>
              <a:t> = A0; // select the input pin for </a:t>
            </a:r>
            <a:r>
              <a:rPr lang="en-IN" sz="2700" dirty="0" err="1" smtClean="0"/>
              <a:t>ldr</a:t>
            </a:r>
            <a:endParaRPr lang="en-US" sz="2700" dirty="0" smtClean="0"/>
          </a:p>
          <a:p>
            <a:pPr>
              <a:buNone/>
            </a:pPr>
            <a:r>
              <a:rPr lang="en-IN" sz="2700" dirty="0" err="1" smtClean="0"/>
              <a:t>int</a:t>
            </a:r>
            <a:r>
              <a:rPr lang="en-IN" sz="2700" dirty="0" smtClean="0"/>
              <a:t> </a:t>
            </a:r>
            <a:r>
              <a:rPr lang="en-IN" sz="2700" dirty="0" err="1" smtClean="0"/>
              <a:t>sensorValue</a:t>
            </a:r>
            <a:r>
              <a:rPr lang="en-IN" sz="2700" dirty="0" smtClean="0"/>
              <a:t> = 0; // variable to store the value coming from the sensor</a:t>
            </a:r>
            <a:endParaRPr lang="en-US" sz="2700" dirty="0" smtClean="0"/>
          </a:p>
          <a:p>
            <a:pPr>
              <a:buNone/>
            </a:pPr>
            <a:r>
              <a:rPr lang="en-IN" sz="2700" dirty="0" smtClean="0"/>
              <a:t>void setup() {</a:t>
            </a:r>
            <a:endParaRPr lang="en-US" sz="2700" dirty="0" smtClean="0"/>
          </a:p>
          <a:p>
            <a:pPr>
              <a:buNone/>
            </a:pPr>
            <a:r>
              <a:rPr lang="en-IN" sz="2700" dirty="0" err="1" smtClean="0"/>
              <a:t>Serial.begin</a:t>
            </a:r>
            <a:r>
              <a:rPr lang="en-IN" sz="2700" dirty="0" smtClean="0"/>
              <a:t>(9600); //sets serial port for communication</a:t>
            </a:r>
            <a:endParaRPr lang="en-US" sz="2700" dirty="0" smtClean="0"/>
          </a:p>
          <a:p>
            <a:pPr>
              <a:buNone/>
            </a:pPr>
            <a:r>
              <a:rPr lang="en-IN" sz="2700" dirty="0" smtClean="0"/>
              <a:t>}</a:t>
            </a:r>
            <a:endParaRPr lang="en-US" sz="2700" dirty="0" smtClean="0"/>
          </a:p>
          <a:p>
            <a:pPr>
              <a:buNone/>
            </a:pPr>
            <a:r>
              <a:rPr lang="en-IN" sz="2700" dirty="0" smtClean="0"/>
              <a:t>void loop() {</a:t>
            </a:r>
            <a:endParaRPr lang="en-US" sz="2700" dirty="0" smtClean="0"/>
          </a:p>
          <a:p>
            <a:pPr>
              <a:buNone/>
            </a:pPr>
            <a:r>
              <a:rPr lang="en-IN" sz="2700" dirty="0" err="1" smtClean="0"/>
              <a:t>sensorValue</a:t>
            </a:r>
            <a:r>
              <a:rPr lang="en-IN" sz="2700" dirty="0" smtClean="0"/>
              <a:t> = </a:t>
            </a:r>
            <a:r>
              <a:rPr lang="en-IN" sz="2700" dirty="0" err="1" smtClean="0"/>
              <a:t>analogRead</a:t>
            </a:r>
            <a:r>
              <a:rPr lang="en-IN" sz="2700" dirty="0" smtClean="0"/>
              <a:t>(</a:t>
            </a:r>
            <a:r>
              <a:rPr lang="en-IN" sz="2700" dirty="0" err="1" smtClean="0"/>
              <a:t>sensorPin</a:t>
            </a:r>
            <a:r>
              <a:rPr lang="en-IN" sz="2700" dirty="0" smtClean="0"/>
              <a:t>); // read the value from the sensor</a:t>
            </a:r>
            <a:endParaRPr lang="en-US" sz="2700" dirty="0" smtClean="0"/>
          </a:p>
          <a:p>
            <a:pPr>
              <a:buNone/>
            </a:pPr>
            <a:r>
              <a:rPr lang="en-IN" sz="2700" dirty="0" err="1" smtClean="0"/>
              <a:t>Serial.println</a:t>
            </a:r>
            <a:r>
              <a:rPr lang="en-IN" sz="2700" dirty="0" smtClean="0"/>
              <a:t>(</a:t>
            </a:r>
            <a:r>
              <a:rPr lang="en-IN" sz="2700" dirty="0" err="1" smtClean="0"/>
              <a:t>sensorValue</a:t>
            </a:r>
            <a:r>
              <a:rPr lang="en-IN" sz="2700" dirty="0" smtClean="0"/>
              <a:t>); //prints the values coming from the sensor on the screen</a:t>
            </a:r>
            <a:endParaRPr lang="en-US" sz="2700" dirty="0" smtClean="0"/>
          </a:p>
          <a:p>
            <a:pPr>
              <a:buNone/>
            </a:pPr>
            <a:r>
              <a:rPr lang="en-IN" sz="2700" dirty="0" smtClean="0"/>
              <a:t>delay(1000);</a:t>
            </a:r>
            <a:endParaRPr lang="en-US" sz="2700" dirty="0" smtClean="0"/>
          </a:p>
          <a:p>
            <a:pPr>
              <a:buNone/>
            </a:pPr>
            <a:r>
              <a:rPr lang="en-IN" sz="2700" dirty="0" smtClean="0"/>
              <a:t>}</a:t>
            </a:r>
            <a:endParaRPr lang="en-US" sz="2700" dirty="0" smtClean="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 Sensor</a:t>
            </a:r>
            <a:endParaRPr lang="en-US" dirty="0"/>
          </a:p>
        </p:txBody>
      </p:sp>
      <p:sp>
        <p:nvSpPr>
          <p:cNvPr id="3" name="Date Placeholder 2"/>
          <p:cNvSpPr>
            <a:spLocks noGrp="1"/>
          </p:cNvSpPr>
          <p:nvPr>
            <p:ph type="dt" sz="half" idx="10"/>
          </p:nvPr>
        </p:nvSpPr>
        <p:spPr/>
        <p:txBody>
          <a:bodyPr/>
          <a:lstStyle/>
          <a:p>
            <a:fld id="{D088A374-4B89-4C5C-804E-D1A70BCCE620}"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Flex Sensor’ or ‘Bend Sensor’</a:t>
            </a:r>
          </a:p>
          <a:p>
            <a:r>
              <a:rPr lang="en-US" dirty="0" smtClean="0"/>
              <a:t>Changes its resistance depending on the amount of bend on the sensor. </a:t>
            </a:r>
          </a:p>
          <a:p>
            <a:r>
              <a:rPr lang="en-US" dirty="0" smtClean="0"/>
              <a:t>They convert the change in bend into electrical resistance – the more the bend, the more the resistance value.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 Sensors- Applications</a:t>
            </a:r>
            <a:endParaRPr lang="en-US" dirty="0"/>
          </a:p>
        </p:txBody>
      </p:sp>
      <p:sp>
        <p:nvSpPr>
          <p:cNvPr id="3" name="Date Placeholder 2"/>
          <p:cNvSpPr>
            <a:spLocks noGrp="1"/>
          </p:cNvSpPr>
          <p:nvPr>
            <p:ph type="dt" sz="half" idx="10"/>
          </p:nvPr>
        </p:nvSpPr>
        <p:spPr/>
        <p:txBody>
          <a:bodyPr/>
          <a:lstStyle/>
          <a:p>
            <a:fld id="{D994F41C-D102-493B-AF88-EC11F820613A}"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Automotive controls</a:t>
            </a:r>
          </a:p>
          <a:p>
            <a:r>
              <a:rPr lang="en-US" dirty="0" smtClean="0"/>
              <a:t>Medical Devices</a:t>
            </a:r>
          </a:p>
          <a:p>
            <a:r>
              <a:rPr lang="en-US" dirty="0" smtClean="0"/>
              <a:t>Fitness Products</a:t>
            </a:r>
          </a:p>
          <a:p>
            <a:r>
              <a:rPr lang="en-US" dirty="0" smtClean="0"/>
              <a:t>Virtual Reality gaming consoles</a:t>
            </a:r>
          </a:p>
          <a:p>
            <a:r>
              <a:rPr lang="en-US" dirty="0" smtClean="0"/>
              <a:t>Animatronics, Robotics</a:t>
            </a:r>
          </a:p>
          <a:p>
            <a:r>
              <a:rPr lang="en-US" dirty="0" smtClean="0"/>
              <a:t>etc. . </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Flex Sensor looks like?</a:t>
            </a:r>
            <a:endParaRPr lang="en-US" dirty="0"/>
          </a:p>
        </p:txBody>
      </p:sp>
      <p:sp>
        <p:nvSpPr>
          <p:cNvPr id="3" name="Date Placeholder 2"/>
          <p:cNvSpPr>
            <a:spLocks noGrp="1"/>
          </p:cNvSpPr>
          <p:nvPr>
            <p:ph type="dt" sz="half" idx="10"/>
          </p:nvPr>
        </p:nvSpPr>
        <p:spPr/>
        <p:txBody>
          <a:bodyPr/>
          <a:lstStyle/>
          <a:p>
            <a:fld id="{7F968102-C881-47E8-BF80-A7A3AC31F0FF}"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09570" name="Picture 2" descr="flexsensor2"/>
          <p:cNvPicPr>
            <a:picLocks noChangeAspect="1" noChangeArrowheads="1"/>
          </p:cNvPicPr>
          <p:nvPr/>
        </p:nvPicPr>
        <p:blipFill>
          <a:blip r:embed="rId2"/>
          <a:srcRect/>
          <a:stretch>
            <a:fillRect/>
          </a:stretch>
        </p:blipFill>
        <p:spPr bwMode="auto">
          <a:xfrm>
            <a:off x="2438400" y="1600200"/>
            <a:ext cx="3886200" cy="3886200"/>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Flex sensor</a:t>
            </a:r>
            <a:endParaRPr lang="en-US" dirty="0"/>
          </a:p>
        </p:txBody>
      </p:sp>
      <p:sp>
        <p:nvSpPr>
          <p:cNvPr id="3" name="Date Placeholder 2"/>
          <p:cNvSpPr>
            <a:spLocks noGrp="1"/>
          </p:cNvSpPr>
          <p:nvPr>
            <p:ph type="dt" sz="half" idx="10"/>
          </p:nvPr>
        </p:nvSpPr>
        <p:spPr/>
        <p:txBody>
          <a:bodyPr/>
          <a:lstStyle/>
          <a:p>
            <a:fld id="{010F4B68-3C9A-4D26-95E0-1E86D33B4399}"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16738" name="Picture 2" descr="flexsensor3"/>
          <p:cNvPicPr>
            <a:picLocks noChangeAspect="1" noChangeArrowheads="1"/>
          </p:cNvPicPr>
          <p:nvPr/>
        </p:nvPicPr>
        <p:blipFill>
          <a:blip r:embed="rId2"/>
          <a:srcRect/>
          <a:stretch>
            <a:fillRect/>
          </a:stretch>
        </p:blipFill>
        <p:spPr bwMode="auto">
          <a:xfrm>
            <a:off x="1219200" y="1752600"/>
            <a:ext cx="7315200" cy="3886200"/>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 Sensor- Code</a:t>
            </a:r>
            <a:endParaRPr lang="en-US" dirty="0"/>
          </a:p>
        </p:txBody>
      </p:sp>
      <p:sp>
        <p:nvSpPr>
          <p:cNvPr id="3" name="Date Placeholder 2"/>
          <p:cNvSpPr>
            <a:spLocks noGrp="1"/>
          </p:cNvSpPr>
          <p:nvPr>
            <p:ph type="dt" sz="half" idx="10"/>
          </p:nvPr>
        </p:nvSpPr>
        <p:spPr/>
        <p:txBody>
          <a:bodyPr/>
          <a:lstStyle/>
          <a:p>
            <a:fld id="{50EC4D78-A3D1-4D7F-A4A9-A8C75E0FDA76}" type="datetime1">
              <a:rPr lang="en-US" smtClean="0"/>
              <a:pPr/>
              <a:t>3/16/2021</a:t>
            </a:fld>
            <a:endParaRPr lang="en-US"/>
          </a:p>
        </p:txBody>
      </p:sp>
      <p:sp>
        <p:nvSpPr>
          <p:cNvPr id="5" name="Content Placeholder 4"/>
          <p:cNvSpPr>
            <a:spLocks noGrp="1"/>
          </p:cNvSpPr>
          <p:nvPr>
            <p:ph sz="quarter" idx="1"/>
          </p:nvPr>
        </p:nvSpPr>
        <p:spPr>
          <a:xfrm>
            <a:off x="914400" y="1447800"/>
            <a:ext cx="7772400" cy="4800600"/>
          </a:xfrm>
        </p:spPr>
        <p:txBody>
          <a:bodyPr>
            <a:noAutofit/>
          </a:bodyPr>
          <a:lstStyle/>
          <a:p>
            <a:pPr>
              <a:buNone/>
            </a:pPr>
            <a:r>
              <a:rPr lang="en-US" sz="1800" dirty="0" err="1" smtClean="0"/>
              <a:t>constintledPin</a:t>
            </a:r>
            <a:r>
              <a:rPr lang="en-US" sz="1800" dirty="0" smtClean="0"/>
              <a:t> = 3;   //pin 3 has PWM </a:t>
            </a:r>
            <a:r>
              <a:rPr lang="en-US" sz="1800" dirty="0" err="1" smtClean="0"/>
              <a:t>funtion</a:t>
            </a:r>
            <a:endParaRPr lang="en-US" sz="1800" dirty="0" smtClean="0"/>
          </a:p>
          <a:p>
            <a:pPr>
              <a:buNone/>
            </a:pPr>
            <a:r>
              <a:rPr lang="en-US" sz="1800" dirty="0" err="1" smtClean="0"/>
              <a:t>constintflexPin</a:t>
            </a:r>
            <a:r>
              <a:rPr lang="en-US" sz="1800" dirty="0" smtClean="0"/>
              <a:t> = A0; //pin A0 to read analog input</a:t>
            </a:r>
          </a:p>
          <a:p>
            <a:pPr>
              <a:buNone/>
            </a:pPr>
            <a:r>
              <a:rPr lang="en-US" sz="1800" dirty="0" err="1" smtClean="0"/>
              <a:t>int</a:t>
            </a:r>
            <a:r>
              <a:rPr lang="en-US" sz="1800" dirty="0" smtClean="0"/>
              <a:t> value; //save analog value</a:t>
            </a:r>
          </a:p>
          <a:p>
            <a:pPr>
              <a:buNone/>
            </a:pPr>
            <a:r>
              <a:rPr lang="en-US" sz="1800" dirty="0" smtClean="0"/>
              <a:t>void setup(){</a:t>
            </a:r>
          </a:p>
          <a:p>
            <a:pPr>
              <a:buNone/>
            </a:pPr>
            <a:r>
              <a:rPr lang="en-US" sz="1800" dirty="0" err="1" smtClean="0"/>
              <a:t>pinMode</a:t>
            </a:r>
            <a:r>
              <a:rPr lang="en-US" sz="1800" dirty="0" smtClean="0"/>
              <a:t>(</a:t>
            </a:r>
            <a:r>
              <a:rPr lang="en-US" sz="1800" dirty="0" err="1" smtClean="0"/>
              <a:t>ledPin</a:t>
            </a:r>
            <a:r>
              <a:rPr lang="en-US" sz="1800" dirty="0" smtClean="0"/>
              <a:t>, OUTPUT);  //Set pin 3 as 'output'</a:t>
            </a:r>
          </a:p>
          <a:p>
            <a:pPr>
              <a:buNone/>
            </a:pPr>
            <a:r>
              <a:rPr lang="en-US" sz="1800" dirty="0" err="1" smtClean="0"/>
              <a:t>Serial.begin</a:t>
            </a:r>
            <a:r>
              <a:rPr lang="en-US" sz="1800" dirty="0" smtClean="0"/>
              <a:t>(9600);       //Begin serial communication</a:t>
            </a:r>
          </a:p>
          <a:p>
            <a:pPr>
              <a:buNone/>
            </a:pPr>
            <a:r>
              <a:rPr lang="en-US" sz="1800" dirty="0" smtClean="0"/>
              <a:t>}</a:t>
            </a:r>
          </a:p>
          <a:p>
            <a:pPr>
              <a:buNone/>
            </a:pPr>
            <a:r>
              <a:rPr lang="en-US" sz="1800" dirty="0" smtClean="0"/>
              <a:t>void loop(){</a:t>
            </a:r>
          </a:p>
          <a:p>
            <a:pPr>
              <a:buNone/>
            </a:pPr>
            <a:r>
              <a:rPr lang="en-US" sz="1800" dirty="0" smtClean="0"/>
              <a:t>value = </a:t>
            </a:r>
            <a:r>
              <a:rPr lang="en-US" sz="1800" dirty="0" err="1" smtClean="0"/>
              <a:t>analogRead</a:t>
            </a:r>
            <a:r>
              <a:rPr lang="en-US" sz="1800" dirty="0" smtClean="0"/>
              <a:t>(</a:t>
            </a:r>
            <a:r>
              <a:rPr lang="en-US" sz="1800" dirty="0" err="1" smtClean="0"/>
              <a:t>flexPin</a:t>
            </a:r>
            <a:r>
              <a:rPr lang="en-US" sz="1800" dirty="0" smtClean="0"/>
              <a:t>);         //Read and save analog value from potentiometer</a:t>
            </a:r>
          </a:p>
          <a:p>
            <a:pPr>
              <a:buNone/>
            </a:pPr>
            <a:r>
              <a:rPr lang="en-US" sz="1800" dirty="0" err="1" smtClean="0"/>
              <a:t>Serial.println</a:t>
            </a:r>
            <a:r>
              <a:rPr lang="en-US" sz="1800" dirty="0" smtClean="0"/>
              <a:t>(value);               //Print value</a:t>
            </a:r>
          </a:p>
          <a:p>
            <a:pPr>
              <a:buNone/>
            </a:pPr>
            <a:r>
              <a:rPr lang="en-US" sz="1800" dirty="0" smtClean="0"/>
              <a:t>value = map(value, 700, 900, 0, 255);//Map value 0-1023 to 0-255 (PWM)</a:t>
            </a:r>
          </a:p>
          <a:p>
            <a:pPr>
              <a:buNone/>
            </a:pPr>
            <a:r>
              <a:rPr lang="en-US" sz="1800" dirty="0" err="1" smtClean="0"/>
              <a:t>analogWrite</a:t>
            </a:r>
            <a:r>
              <a:rPr lang="en-US" sz="1800" dirty="0" smtClean="0"/>
              <a:t>(</a:t>
            </a:r>
            <a:r>
              <a:rPr lang="en-US" sz="1800" dirty="0" err="1" smtClean="0"/>
              <a:t>ledPin</a:t>
            </a:r>
            <a:r>
              <a:rPr lang="en-US" sz="1800" dirty="0" smtClean="0"/>
              <a:t>, value);          //Send PWM value to led</a:t>
            </a:r>
          </a:p>
          <a:p>
            <a:pPr>
              <a:buNone/>
            </a:pPr>
            <a:r>
              <a:rPr lang="en-US" sz="1800" dirty="0" smtClean="0"/>
              <a:t>delay(100);   //Small delay</a:t>
            </a:r>
          </a:p>
          <a:p>
            <a:pPr>
              <a:buNone/>
            </a:pPr>
            <a:r>
              <a:rPr lang="en-US" sz="1800" dirty="0" smtClean="0"/>
              <a:t>}</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Humidity Sensor</a:t>
            </a:r>
            <a:endParaRPr lang="en-US" dirty="0"/>
          </a:p>
        </p:txBody>
      </p:sp>
      <p:sp>
        <p:nvSpPr>
          <p:cNvPr id="3" name="Date Placeholder 2"/>
          <p:cNvSpPr>
            <a:spLocks noGrp="1"/>
          </p:cNvSpPr>
          <p:nvPr>
            <p:ph type="dt" sz="half" idx="10"/>
          </p:nvPr>
        </p:nvSpPr>
        <p:spPr/>
        <p:txBody>
          <a:bodyPr/>
          <a:lstStyle/>
          <a:p>
            <a:fld id="{F88B655E-E0A0-4535-9090-8253891BE661}" type="datetime1">
              <a:rPr lang="en-US" smtClean="0"/>
              <a:pPr/>
              <a:t>3/16/2021</a:t>
            </a:fld>
            <a:endParaRPr lang="en-US"/>
          </a:p>
        </p:txBody>
      </p:sp>
      <p:sp>
        <p:nvSpPr>
          <p:cNvPr id="5" name="Content Placeholder 4"/>
          <p:cNvSpPr>
            <a:spLocks noGrp="1"/>
          </p:cNvSpPr>
          <p:nvPr>
            <p:ph sz="quarter" idx="1"/>
          </p:nvPr>
        </p:nvSpPr>
        <p:spPr/>
        <p:txBody>
          <a:bodyPr>
            <a:normAutofit/>
          </a:bodyPr>
          <a:lstStyle/>
          <a:p>
            <a:r>
              <a:rPr lang="en-US" dirty="0" smtClean="0"/>
              <a:t>Humidity sensor or dew sensor or hygrometer</a:t>
            </a:r>
          </a:p>
          <a:p>
            <a:endParaRPr lang="en-US" dirty="0" smtClean="0"/>
          </a:p>
          <a:p>
            <a:r>
              <a:rPr lang="en-US" dirty="0" smtClean="0"/>
              <a:t>Senses, measures and reports the relative humidity in the air. </a:t>
            </a:r>
          </a:p>
          <a:p>
            <a:endParaRPr lang="en-US" dirty="0" smtClean="0"/>
          </a:p>
          <a:p>
            <a:r>
              <a:rPr lang="en-US" dirty="0" smtClean="0"/>
              <a:t>It therefore measures both moisture and air temperature. </a:t>
            </a:r>
          </a:p>
          <a:p>
            <a:endParaRPr lang="en-US" dirty="0" smtClean="0"/>
          </a:p>
          <a:p>
            <a:r>
              <a:rPr lang="en-US" dirty="0" smtClean="0"/>
              <a:t>Relative humidity is the ratio of actual moisture in the air to the highest amount of moisture that can be held at that air temperature.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Humidity Sensors- Applications</a:t>
            </a:r>
            <a:endParaRPr lang="en-US" dirty="0"/>
          </a:p>
        </p:txBody>
      </p:sp>
      <p:sp>
        <p:nvSpPr>
          <p:cNvPr id="3" name="Date Placeholder 2"/>
          <p:cNvSpPr>
            <a:spLocks noGrp="1"/>
          </p:cNvSpPr>
          <p:nvPr>
            <p:ph type="dt" sz="half" idx="10"/>
          </p:nvPr>
        </p:nvSpPr>
        <p:spPr/>
        <p:txBody>
          <a:bodyPr/>
          <a:lstStyle/>
          <a:p>
            <a:fld id="{44CF7CC9-F2BC-41FE-9B8D-CCDF6E70D4FA}" type="datetime1">
              <a:rPr lang="en-US" smtClean="0"/>
              <a:pPr/>
              <a:t>3/16/2021</a:t>
            </a:fld>
            <a:endParaRPr lang="en-US"/>
          </a:p>
        </p:txBody>
      </p:sp>
      <p:sp>
        <p:nvSpPr>
          <p:cNvPr id="5" name="Content Placeholder 4"/>
          <p:cNvSpPr>
            <a:spLocks noGrp="1"/>
          </p:cNvSpPr>
          <p:nvPr>
            <p:ph sz="quarter" idx="1"/>
          </p:nvPr>
        </p:nvSpPr>
        <p:spPr/>
        <p:txBody>
          <a:bodyPr/>
          <a:lstStyle/>
          <a:p>
            <a:r>
              <a:rPr lang="en-US" dirty="0" smtClean="0"/>
              <a:t>Used as a monitoring and preventive measure in homes for people with illnesses that are affected by humidity.</a:t>
            </a:r>
          </a:p>
          <a:p>
            <a:r>
              <a:rPr lang="en-US" dirty="0" smtClean="0"/>
              <a:t>Found as part of home heating, ventilating, and air conditioning systems (HVAC systems). </a:t>
            </a:r>
          </a:p>
          <a:p>
            <a:r>
              <a:rPr lang="en-US" dirty="0" smtClean="0"/>
              <a:t>Found in offices, cars, humidors, museums, industrial spaces and greenhouses</a:t>
            </a:r>
          </a:p>
          <a:p>
            <a:r>
              <a:rPr lang="en-US" dirty="0" smtClean="0"/>
              <a:t>Used in meteorology stations to report and predict weather.</a:t>
            </a:r>
          </a:p>
          <a:p>
            <a:r>
              <a:rPr lang="en-US" dirty="0" smtClean="0"/>
              <a:t>Dew sensors are used in the coating industry because the application of paint and other coatings may be extremely sensitive to dew point</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Humidity Sensors looks like?</a:t>
            </a:r>
            <a:endParaRPr lang="en-US" dirty="0"/>
          </a:p>
        </p:txBody>
      </p:sp>
      <p:sp>
        <p:nvSpPr>
          <p:cNvPr id="3" name="Date Placeholder 2"/>
          <p:cNvSpPr>
            <a:spLocks noGrp="1"/>
          </p:cNvSpPr>
          <p:nvPr>
            <p:ph type="dt" sz="half" idx="10"/>
          </p:nvPr>
        </p:nvSpPr>
        <p:spPr/>
        <p:txBody>
          <a:bodyPr/>
          <a:lstStyle/>
          <a:p>
            <a:fld id="{465257B3-477B-435A-A61C-95984AEB2C53}" type="datetime1">
              <a:rPr lang="en-US" smtClean="0"/>
              <a:pPr/>
              <a:t>3/16/2021</a:t>
            </a:fld>
            <a:endParaRPr lang="en-US"/>
          </a:p>
        </p:txBody>
      </p:sp>
      <p:sp>
        <p:nvSpPr>
          <p:cNvPr id="5" name="Content Placeholder 4"/>
          <p:cNvSpPr>
            <a:spLocks noGrp="1"/>
          </p:cNvSpPr>
          <p:nvPr>
            <p:ph sz="quarter" idx="1"/>
          </p:nvPr>
        </p:nvSpPr>
        <p:spPr/>
        <p:txBody>
          <a:bodyPr/>
          <a:lstStyle/>
          <a:p>
            <a:endParaRPr lang="en-US"/>
          </a:p>
        </p:txBody>
      </p:sp>
      <p:pic>
        <p:nvPicPr>
          <p:cNvPr id="117762" name="Picture 2" descr="Image result for humidity sensors dht11"/>
          <p:cNvPicPr>
            <a:picLocks noChangeAspect="1" noChangeArrowheads="1"/>
          </p:cNvPicPr>
          <p:nvPr/>
        </p:nvPicPr>
        <p:blipFill>
          <a:blip r:embed="rId2"/>
          <a:srcRect/>
          <a:stretch>
            <a:fillRect/>
          </a:stretch>
        </p:blipFill>
        <p:spPr bwMode="auto">
          <a:xfrm>
            <a:off x="2667000" y="1981200"/>
            <a:ext cx="3810000" cy="3810000"/>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1847</TotalTime>
  <Words>4872</Words>
  <Application>Microsoft Office PowerPoint</Application>
  <PresentationFormat>On-screen Show (4:3)</PresentationFormat>
  <Paragraphs>955</Paragraphs>
  <Slides>118</Slides>
  <Notes>6</Notes>
  <HiddenSlides>0</HiddenSlides>
  <MMClips>0</MMClips>
  <ScaleCrop>false</ScaleCrop>
  <HeadingPairs>
    <vt:vector size="4" baseType="variant">
      <vt:variant>
        <vt:lpstr>Theme</vt:lpstr>
      </vt:variant>
      <vt:variant>
        <vt:i4>1</vt:i4>
      </vt:variant>
      <vt:variant>
        <vt:lpstr>Slide Titles</vt:lpstr>
      </vt:variant>
      <vt:variant>
        <vt:i4>118</vt:i4>
      </vt:variant>
    </vt:vector>
  </HeadingPairs>
  <TitlesOfParts>
    <vt:vector size="119" baseType="lpstr">
      <vt:lpstr>Equity</vt:lpstr>
      <vt:lpstr>IOT</vt:lpstr>
      <vt:lpstr>Agenda</vt:lpstr>
      <vt:lpstr>IoT -History</vt:lpstr>
      <vt:lpstr>What is IoT?</vt:lpstr>
      <vt:lpstr>Various Names, One Concept</vt:lpstr>
      <vt:lpstr>Applications of IoT</vt:lpstr>
      <vt:lpstr>Applications</vt:lpstr>
      <vt:lpstr>Technology</vt:lpstr>
      <vt:lpstr>IoT Stack</vt:lpstr>
      <vt:lpstr>Sensors</vt:lpstr>
      <vt:lpstr>Local processing and storage devices</vt:lpstr>
      <vt:lpstr>Network and Internet</vt:lpstr>
      <vt:lpstr>Cloud</vt:lpstr>
      <vt:lpstr>IoT DEVICES </vt:lpstr>
      <vt:lpstr>Measuring  and Manipulating</vt:lpstr>
      <vt:lpstr>IoT Platforms</vt:lpstr>
      <vt:lpstr>Arduino</vt:lpstr>
      <vt:lpstr>What is Arduino?</vt:lpstr>
      <vt:lpstr>Why use Arduino?</vt:lpstr>
      <vt:lpstr>Types of Arduinos</vt:lpstr>
      <vt:lpstr>Types of Arduinos</vt:lpstr>
      <vt:lpstr>Shield Vs Module</vt:lpstr>
      <vt:lpstr>Example for Shield and Module</vt:lpstr>
      <vt:lpstr>Sample Specs:  Arduino Uno</vt:lpstr>
      <vt:lpstr>Arduino Components</vt:lpstr>
      <vt:lpstr>Arduino Components - Board</vt:lpstr>
      <vt:lpstr>Slide 27</vt:lpstr>
      <vt:lpstr>What is the difference between a ‘Digital Input’ and an ‘Analog Input’?</vt:lpstr>
      <vt:lpstr>IO Pins</vt:lpstr>
      <vt:lpstr>Slide 30</vt:lpstr>
      <vt:lpstr>Slide 31</vt:lpstr>
      <vt:lpstr>Arduino IDE</vt:lpstr>
      <vt:lpstr>Arduino IDE- Configuration</vt:lpstr>
      <vt:lpstr>Slide 34</vt:lpstr>
      <vt:lpstr>Upload</vt:lpstr>
      <vt:lpstr>Arduino Program Development</vt:lpstr>
      <vt:lpstr>Arduino Bootloader</vt:lpstr>
      <vt:lpstr>Arduino C Specific Functions</vt:lpstr>
      <vt:lpstr>Serial Commands</vt:lpstr>
      <vt:lpstr>What Do We Need?</vt:lpstr>
      <vt:lpstr>LED</vt:lpstr>
      <vt:lpstr>Basic LED Circuit</vt:lpstr>
      <vt:lpstr>Advantages of LED</vt:lpstr>
      <vt:lpstr>LED- connection with Arduino</vt:lpstr>
      <vt:lpstr>Single LED- Blink Code</vt:lpstr>
      <vt:lpstr>Like to give a try developing traffic light Signaling ????</vt:lpstr>
      <vt:lpstr>Four LED- Blink Code</vt:lpstr>
      <vt:lpstr>The Switch</vt:lpstr>
      <vt:lpstr>  Push Button-Connection with Arduino</vt:lpstr>
      <vt:lpstr>Push Button- Digital Read Serial</vt:lpstr>
      <vt:lpstr>LED With Push Button </vt:lpstr>
      <vt:lpstr>LED-Fade (Analog Write) </vt:lpstr>
      <vt:lpstr>Sensors</vt:lpstr>
      <vt:lpstr>Working with Sensors</vt:lpstr>
      <vt:lpstr>Potentiometer-AnalogReadSerial</vt:lpstr>
      <vt:lpstr>Potentiometer- Applications</vt:lpstr>
      <vt:lpstr>How a potentiometer looks like?</vt:lpstr>
      <vt:lpstr>Analog Input- Application</vt:lpstr>
      <vt:lpstr>Potentiometer- Connections</vt:lpstr>
      <vt:lpstr>Potentiometer-AnalogReadSerial</vt:lpstr>
      <vt:lpstr>Potentiometer-Code</vt:lpstr>
      <vt:lpstr>Temperature Sensor</vt:lpstr>
      <vt:lpstr>Temperature Sensor- Applications</vt:lpstr>
      <vt:lpstr>How a temperature sensor look like?</vt:lpstr>
      <vt:lpstr>Temperature Sensor- Connetcions</vt:lpstr>
      <vt:lpstr>Temperature Sensor- Code</vt:lpstr>
      <vt:lpstr>Temperature Sensor- Code</vt:lpstr>
      <vt:lpstr>Ultrasonic Sensor</vt:lpstr>
      <vt:lpstr>Ultrasonic Sensors- Applications</vt:lpstr>
      <vt:lpstr>How an ultrasonic sensor look like?</vt:lpstr>
      <vt:lpstr>Ultrasonic Sensor- Connections</vt:lpstr>
      <vt:lpstr>Ultrasonic Sensor- Code </vt:lpstr>
      <vt:lpstr>PIR Sensor</vt:lpstr>
      <vt:lpstr>How a PIR Sensor look like?</vt:lpstr>
      <vt:lpstr>PIR Sensor- Connections</vt:lpstr>
      <vt:lpstr>PIR Sensor- Code</vt:lpstr>
      <vt:lpstr>PIR Sensor- Code</vt:lpstr>
      <vt:lpstr>GSM</vt:lpstr>
      <vt:lpstr>GSM</vt:lpstr>
      <vt:lpstr>GSM</vt:lpstr>
      <vt:lpstr>GSM</vt:lpstr>
      <vt:lpstr>REED Switch</vt:lpstr>
      <vt:lpstr>How a Reed Switch look like?</vt:lpstr>
      <vt:lpstr>Reed Switch- Connections</vt:lpstr>
      <vt:lpstr>REED Switch- Code</vt:lpstr>
      <vt:lpstr>REED Application</vt:lpstr>
      <vt:lpstr>Light Dependent Resistor (LDR)</vt:lpstr>
      <vt:lpstr>Applications of LDR</vt:lpstr>
      <vt:lpstr>How an LDR looks like?</vt:lpstr>
      <vt:lpstr>LDR – Connection with Arduino</vt:lpstr>
      <vt:lpstr>LDR- Code</vt:lpstr>
      <vt:lpstr>Flex Sensor</vt:lpstr>
      <vt:lpstr>Flex Sensors- Applications</vt:lpstr>
      <vt:lpstr>How Flex Sensor looks like?</vt:lpstr>
      <vt:lpstr>Understanding Flex sensor</vt:lpstr>
      <vt:lpstr>Flex Sensor- Code</vt:lpstr>
      <vt:lpstr>Humidity Sensor</vt:lpstr>
      <vt:lpstr>Humidity Sensors- Applications</vt:lpstr>
      <vt:lpstr>How Humidity Sensors looks like?</vt:lpstr>
      <vt:lpstr>Humidity Sensor- Code</vt:lpstr>
      <vt:lpstr>Soil Moisture</vt:lpstr>
      <vt:lpstr>Understanding Soil Moisture</vt:lpstr>
      <vt:lpstr>How does a soil moisture sensor looks like?</vt:lpstr>
      <vt:lpstr>Connections</vt:lpstr>
      <vt:lpstr>Soil Moisture- Code</vt:lpstr>
      <vt:lpstr>Accelerometer</vt:lpstr>
      <vt:lpstr>Accelerometer - Applications</vt:lpstr>
      <vt:lpstr>How does an accelerometer look like?</vt:lpstr>
      <vt:lpstr>Connections</vt:lpstr>
      <vt:lpstr>Accelerometer- Code</vt:lpstr>
      <vt:lpstr>Bluetooth and its connection with Arduino</vt:lpstr>
      <vt:lpstr>Servo Motor</vt:lpstr>
      <vt:lpstr>How a Servo motor look like?</vt:lpstr>
      <vt:lpstr>Servo Motor- Code</vt:lpstr>
      <vt:lpstr>Bluetooth</vt:lpstr>
      <vt:lpstr>Bluetooth- Connection with Arduino</vt:lpstr>
      <vt:lpstr>Bluetooth- Code</vt:lpstr>
      <vt:lpstr>Slide 118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Cabral, Alejandra G</dc:creator>
  <cp:lastModifiedBy>project siva</cp:lastModifiedBy>
  <cp:revision>190</cp:revision>
  <dcterms:created xsi:type="dcterms:W3CDTF">2014-02-06T22:30:06Z</dcterms:created>
  <dcterms:modified xsi:type="dcterms:W3CDTF">2021-03-16T23:27:43Z</dcterms:modified>
</cp:coreProperties>
</file>